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346" r:id="rId2"/>
    <p:sldId id="362" r:id="rId3"/>
    <p:sldId id="351" r:id="rId4"/>
    <p:sldId id="361" r:id="rId5"/>
    <p:sldId id="353" r:id="rId6"/>
    <p:sldId id="367" r:id="rId7"/>
    <p:sldId id="370" r:id="rId8"/>
    <p:sldId id="258" r:id="rId9"/>
    <p:sldId id="308" r:id="rId10"/>
    <p:sldId id="297" r:id="rId11"/>
    <p:sldId id="290" r:id="rId12"/>
    <p:sldId id="291" r:id="rId13"/>
    <p:sldId id="292" r:id="rId14"/>
    <p:sldId id="309" r:id="rId15"/>
    <p:sldId id="294" r:id="rId16"/>
    <p:sldId id="312" r:id="rId17"/>
    <p:sldId id="295" r:id="rId18"/>
    <p:sldId id="318" r:id="rId19"/>
    <p:sldId id="313" r:id="rId20"/>
    <p:sldId id="314" r:id="rId21"/>
    <p:sldId id="296" r:id="rId22"/>
    <p:sldId id="327" r:id="rId23"/>
    <p:sldId id="338" r:id="rId24"/>
    <p:sldId id="339" r:id="rId25"/>
    <p:sldId id="342" r:id="rId26"/>
    <p:sldId id="343" r:id="rId27"/>
    <p:sldId id="344" r:id="rId28"/>
    <p:sldId id="341" r:id="rId29"/>
    <p:sldId id="301" r:id="rId30"/>
    <p:sldId id="305" r:id="rId31"/>
    <p:sldId id="304" r:id="rId32"/>
    <p:sldId id="276" r:id="rId33"/>
    <p:sldId id="277" r:id="rId34"/>
    <p:sldId id="278" r:id="rId35"/>
    <p:sldId id="280" r:id="rId36"/>
    <p:sldId id="289" r:id="rId37"/>
    <p:sldId id="281" r:id="rId38"/>
    <p:sldId id="302" r:id="rId39"/>
    <p:sldId id="270" r:id="rId40"/>
    <p:sldId id="271" r:id="rId41"/>
    <p:sldId id="274" r:id="rId42"/>
    <p:sldId id="275" r:id="rId43"/>
    <p:sldId id="324" r:id="rId44"/>
    <p:sldId id="356" r:id="rId45"/>
    <p:sldId id="359" r:id="rId46"/>
    <p:sldId id="355" r:id="rId47"/>
    <p:sldId id="325" r:id="rId4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76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05A62-3054-4AA6-BAA0-F8393C5DD779}" type="datetimeFigureOut">
              <a:rPr lang="tr-TR" smtClean="0"/>
              <a:pPr/>
              <a:t>26.02.2023</a:t>
            </a:fld>
            <a:endParaRPr lang="tr-T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20DF-5F1B-4D1B-A1D4-7BC71D8F0D9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05A62-3054-4AA6-BAA0-F8393C5DD779}" type="datetimeFigureOut">
              <a:rPr lang="tr-TR" smtClean="0"/>
              <a:pPr/>
              <a:t>26.02.2023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20DF-5F1B-4D1B-A1D4-7BC71D8F0D9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05A62-3054-4AA6-BAA0-F8393C5DD779}" type="datetimeFigureOut">
              <a:rPr lang="tr-TR" smtClean="0"/>
              <a:pPr/>
              <a:t>26.02.2023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20DF-5F1B-4D1B-A1D4-7BC71D8F0D9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05A62-3054-4AA6-BAA0-F8393C5DD779}" type="datetimeFigureOut">
              <a:rPr lang="tr-TR" smtClean="0"/>
              <a:pPr/>
              <a:t>26.02.2023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20DF-5F1B-4D1B-A1D4-7BC71D8F0D9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05A62-3054-4AA6-BAA0-F8393C5DD779}" type="datetimeFigureOut">
              <a:rPr lang="tr-TR" smtClean="0"/>
              <a:pPr/>
              <a:t>26.02.2023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20DF-5F1B-4D1B-A1D4-7BC71D8F0D9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05A62-3054-4AA6-BAA0-F8393C5DD779}" type="datetimeFigureOut">
              <a:rPr lang="tr-TR" smtClean="0"/>
              <a:pPr/>
              <a:t>26.02.2023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20DF-5F1B-4D1B-A1D4-7BC71D8F0D9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05A62-3054-4AA6-BAA0-F8393C5DD779}" type="datetimeFigureOut">
              <a:rPr lang="tr-TR" smtClean="0"/>
              <a:pPr/>
              <a:t>26.02.2023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20DF-5F1B-4D1B-A1D4-7BC71D8F0D9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05A62-3054-4AA6-BAA0-F8393C5DD779}" type="datetimeFigureOut">
              <a:rPr lang="tr-TR" smtClean="0"/>
              <a:pPr/>
              <a:t>26.02.2023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20DF-5F1B-4D1B-A1D4-7BC71D8F0D9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05A62-3054-4AA6-BAA0-F8393C5DD779}" type="datetimeFigureOut">
              <a:rPr lang="tr-TR" smtClean="0"/>
              <a:pPr/>
              <a:t>26.02.2023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20DF-5F1B-4D1B-A1D4-7BC71D8F0D9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05A62-3054-4AA6-BAA0-F8393C5DD779}" type="datetimeFigureOut">
              <a:rPr lang="tr-TR" smtClean="0"/>
              <a:pPr/>
              <a:t>26.02.2023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720DF-5F1B-4D1B-A1D4-7BC71D8F0D92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05A62-3054-4AA6-BAA0-F8393C5DD779}" type="datetimeFigureOut">
              <a:rPr lang="tr-TR" smtClean="0"/>
              <a:pPr/>
              <a:t>26.02.2023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F3720DF-5F1B-4D1B-A1D4-7BC71D8F0D92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CF05A62-3054-4AA6-BAA0-F8393C5DD779}" type="datetimeFigureOut">
              <a:rPr lang="tr-TR" smtClean="0"/>
              <a:pPr/>
              <a:t>26.02.2023</a:t>
            </a:fld>
            <a:endParaRPr lang="tr-T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F3720DF-5F1B-4D1B-A1D4-7BC71D8F0D92}" type="slidenum">
              <a:rPr lang="tr-TR" smtClean="0"/>
              <a:pPr/>
              <a:t>‹#›</a:t>
            </a:fld>
            <a:endParaRPr lang="tr-T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EĞİTİMDE ….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68155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tr-TR" sz="4400" dirty="0" smtClean="0"/>
          </a:p>
          <a:p>
            <a:pPr>
              <a:buNone/>
            </a:pPr>
            <a:r>
              <a:rPr lang="tr-TR" sz="19200" dirty="0" smtClean="0">
                <a:solidFill>
                  <a:srgbClr val="FF0000"/>
                </a:solidFill>
              </a:rPr>
              <a:t>TEÇRÜBE  PAYLAŞIMI</a:t>
            </a:r>
          </a:p>
          <a:p>
            <a:pPr>
              <a:buNone/>
            </a:pPr>
            <a:r>
              <a:rPr lang="tr-TR" sz="5700" dirty="0" smtClean="0">
                <a:solidFill>
                  <a:srgbClr val="FF0000"/>
                </a:solidFill>
              </a:rPr>
              <a:t>				</a:t>
            </a:r>
          </a:p>
          <a:p>
            <a:pPr>
              <a:buNone/>
            </a:pPr>
            <a:r>
              <a:rPr lang="tr-TR" sz="4400" dirty="0" smtClean="0">
                <a:solidFill>
                  <a:srgbClr val="FF0000"/>
                </a:solidFill>
              </a:rPr>
              <a:t>				</a:t>
            </a:r>
            <a:r>
              <a:rPr lang="tr-TR" sz="12300" dirty="0" smtClean="0">
                <a:solidFill>
                  <a:srgbClr val="FF0000"/>
                </a:solidFill>
              </a:rPr>
              <a:t>ve </a:t>
            </a:r>
            <a:r>
              <a:rPr lang="tr-TR" sz="5800" dirty="0" smtClean="0">
                <a:solidFill>
                  <a:srgbClr val="FF0000"/>
                </a:solidFill>
              </a:rPr>
              <a:t>             </a:t>
            </a:r>
            <a:r>
              <a:rPr lang="tr-TR" sz="21600" dirty="0" smtClean="0">
                <a:solidFill>
                  <a:srgbClr val="FF0000"/>
                </a:solidFill>
              </a:rPr>
              <a:t>ÖNEMİ</a:t>
            </a:r>
          </a:p>
          <a:p>
            <a:pPr>
              <a:buNone/>
            </a:pPr>
            <a:endParaRPr lang="tr-TR" sz="64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tr-TR" sz="11200" dirty="0" smtClean="0">
                <a:solidFill>
                  <a:srgbClr val="FF0000"/>
                </a:solidFill>
              </a:rPr>
              <a:t>(29 Ocak 2023 Ayvalık- Cunda Adasında MEB Din Eğitimi Genel Müdürlüğünün davetiyle  İmam- Hatip Lisesi Müdürlerine  verdiğim seminer.)</a:t>
            </a:r>
          </a:p>
          <a:p>
            <a:pPr>
              <a:buNone/>
            </a:pPr>
            <a:r>
              <a:rPr lang="tr-TR" sz="21600" dirty="0" smtClean="0">
                <a:solidFill>
                  <a:srgbClr val="FF0000"/>
                </a:solidFill>
              </a:rPr>
              <a:t>	</a:t>
            </a:r>
            <a:r>
              <a:rPr lang="tr-TR" sz="14400" dirty="0" err="1" smtClean="0">
                <a:solidFill>
                  <a:srgbClr val="FF0000"/>
                </a:solidFill>
              </a:rPr>
              <a:t>www,kadirkeskin.net</a:t>
            </a:r>
            <a:r>
              <a:rPr lang="tr-TR" sz="21600" dirty="0" smtClean="0">
                <a:solidFill>
                  <a:srgbClr val="FF0000"/>
                </a:solidFill>
              </a:rPr>
              <a:t>		     </a:t>
            </a:r>
          </a:p>
          <a:p>
            <a:pPr>
              <a:buNone/>
            </a:pPr>
            <a:endParaRPr lang="tr-TR" sz="44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tr-TR" sz="4000" dirty="0" smtClean="0">
                <a:solidFill>
                  <a:srgbClr val="FF0000"/>
                </a:solidFill>
              </a:rPr>
              <a:t>				  								</a:t>
            </a:r>
          </a:p>
          <a:p>
            <a:pPr>
              <a:buNone/>
            </a:pPr>
            <a:r>
              <a:rPr lang="tr-TR" sz="4000" dirty="0" smtClean="0">
                <a:solidFill>
                  <a:srgbClr val="FF0000"/>
                </a:solidFill>
              </a:rPr>
              <a:t>				</a:t>
            </a:r>
            <a:r>
              <a:rPr lang="tr-TR" sz="9000" dirty="0" smtClean="0">
                <a:solidFill>
                  <a:srgbClr val="FF0000"/>
                </a:solidFill>
              </a:rPr>
              <a:t>   </a:t>
            </a:r>
          </a:p>
          <a:p>
            <a:pPr>
              <a:buNone/>
            </a:pPr>
            <a:r>
              <a:rPr lang="tr-TR" sz="9000" dirty="0" smtClean="0">
                <a:solidFill>
                  <a:srgbClr val="FF0000"/>
                </a:solidFill>
              </a:rPr>
              <a:t>				</a:t>
            </a:r>
          </a:p>
          <a:p>
            <a:pPr>
              <a:buNone/>
            </a:pPr>
            <a:r>
              <a:rPr lang="tr-TR" sz="9000" b="1" dirty="0" smtClean="0">
                <a:solidFill>
                  <a:srgbClr val="FF0000"/>
                </a:solidFill>
              </a:rPr>
              <a:t>				       </a:t>
            </a:r>
          </a:p>
          <a:p>
            <a:pPr>
              <a:buNone/>
            </a:pPr>
            <a:r>
              <a:rPr lang="tr-TR" sz="9000" b="1" dirty="0" smtClean="0">
                <a:solidFill>
                  <a:srgbClr val="FF0000"/>
                </a:solidFill>
              </a:rPr>
              <a:t>				</a:t>
            </a:r>
          </a:p>
          <a:p>
            <a:pPr>
              <a:buNone/>
            </a:pPr>
            <a:r>
              <a:rPr lang="tr-TR" sz="4400" dirty="0" smtClean="0">
                <a:solidFill>
                  <a:srgbClr val="FF0000"/>
                </a:solidFill>
              </a:rPr>
              <a:t>				</a:t>
            </a:r>
            <a:endParaRPr lang="tr-TR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EĞİTİM  FAKÜLTESİ\4- MANİSA ÖZEL HEDEF KOLEJ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" y="10822"/>
            <a:ext cx="9129572" cy="684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/>
          <p:cNvSpPr txBox="1"/>
          <p:nvPr/>
        </p:nvSpPr>
        <p:spPr>
          <a:xfrm>
            <a:off x="2627784" y="332656"/>
            <a:ext cx="4608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400" b="1" dirty="0" smtClean="0">
                <a:solidFill>
                  <a:schemeClr val="bg1"/>
                </a:solidFill>
              </a:rPr>
              <a:t>GÖNÜL BAĞI</a:t>
            </a:r>
            <a:endParaRPr lang="tr-TR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78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9552" y="357166"/>
            <a:ext cx="8507288" cy="1262506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tr-TR" dirty="0" smtClean="0"/>
              <a:t>O Bir Beyaz Kağıt </a:t>
            </a:r>
            <a:br>
              <a:rPr lang="tr-TR" dirty="0" smtClean="0"/>
            </a:br>
            <a:r>
              <a:rPr lang="tr-TR" dirty="0" smtClean="0"/>
              <a:t>Sizin Yazdıklarınızla Şekillenecek</a:t>
            </a:r>
            <a:endParaRPr lang="tr-TR" dirty="0"/>
          </a:p>
        </p:txBody>
      </p:sp>
      <p:pic>
        <p:nvPicPr>
          <p:cNvPr id="1026" name="Picture 2" descr="D:\ \KÜTAHYA EĞİTİM FAK\YE KONULACAK RESİMLER\SANKİ  ANA KUŞUNUN GETİRECİĞİ  LOKMAYI BEKLEYEN YAVRU KUŞ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643051"/>
            <a:ext cx="8429684" cy="521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55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442424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 smtClean="0"/>
              <a:t>Yuvada Mama, Sınıfta Bilgi Bekleyen Yavrulara İster Bal Şerbeti İster Baldıran Zehri verin</a:t>
            </a:r>
            <a:endParaRPr lang="tr-TR" dirty="0"/>
          </a:p>
        </p:txBody>
      </p:sp>
      <p:pic>
        <p:nvPicPr>
          <p:cNvPr id="2050" name="Picture 2" descr="D:\ \KÜTAHYA EĞİTİM FAK\YE KONULACAK RESİMLER\İSTER  ZEHİR , İSTER BAL  ŞERBETİ V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2000240"/>
            <a:ext cx="8358246" cy="467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67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5536" y="13149"/>
            <a:ext cx="8229600" cy="1143000"/>
          </a:xfrm>
        </p:spPr>
        <p:txBody>
          <a:bodyPr/>
          <a:lstStyle/>
          <a:p>
            <a:pPr algn="ctr"/>
            <a:r>
              <a:rPr lang="tr-TR" dirty="0" smtClean="0"/>
              <a:t>İlgi </a:t>
            </a:r>
            <a:r>
              <a:rPr lang="tr-TR" smtClean="0"/>
              <a:t>Olmadan Bilgi Olmaz</a:t>
            </a:r>
            <a:endParaRPr lang="tr-TR" dirty="0"/>
          </a:p>
        </p:txBody>
      </p:sp>
      <p:pic>
        <p:nvPicPr>
          <p:cNvPr id="16386" name="Picture 2" descr="D:\EĞİTİM  FAKÜLTESİ\13- ORTAOKU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37468"/>
            <a:ext cx="7607249" cy="570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85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C:\Users\Kadir\Documents\DSC_0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62150" y="-911225"/>
            <a:ext cx="13069888" cy="868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tr-TR" dirty="0" smtClean="0"/>
              <a:t>Asıl Ders, Dersten Sonradır</a:t>
            </a:r>
            <a:endParaRPr lang="tr-TR" dirty="0"/>
          </a:p>
        </p:txBody>
      </p:sp>
      <p:pic>
        <p:nvPicPr>
          <p:cNvPr id="6146" name="Picture 2" descr="D:\ \KÜTAHYA EĞİTİM FAK\YE KONULACAK RESİMLER\LİSELER 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714489"/>
            <a:ext cx="8929718" cy="514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93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14348" y="714356"/>
            <a:ext cx="8229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Önce Sevgi Sonra İlgi  ve  Bilgi</a:t>
            </a: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Kadir\Documents\Soma TAnadolu ticaret meslek lises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857364"/>
            <a:ext cx="8643998" cy="50006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00034" y="1214422"/>
            <a:ext cx="8229600" cy="54527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tr-TR" b="1" dirty="0" smtClean="0">
                <a:solidFill>
                  <a:srgbClr val="FF0000"/>
                </a:solidFill>
              </a:rPr>
              <a:t>Ün. Gençleriyle Gönül  Bağı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pic>
        <p:nvPicPr>
          <p:cNvPr id="17410" name="Picture 2" descr="D:\EĞİTİM  FAKÜLTESİ\14 ÜNİVERSİT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124744"/>
            <a:ext cx="8358246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74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  D. Pınar Üniversitesinde Meyve Veren Bir Fidana  Rastladım (Doç. Dr. Cenk Yoldaş.M. </a:t>
            </a:r>
            <a:r>
              <a:rPr lang="tr-TR" dirty="0" err="1" smtClean="0"/>
              <a:t>Öztürk</a:t>
            </a:r>
            <a:r>
              <a:rPr lang="tr-TR" dirty="0" smtClean="0"/>
              <a:t>, </a:t>
            </a:r>
            <a:endParaRPr lang="tr-TR" dirty="0"/>
          </a:p>
        </p:txBody>
      </p:sp>
      <p:pic>
        <p:nvPicPr>
          <p:cNvPr id="1026" name="Picture 2" descr="C:\Users\Kadir\Documents\Kütahya dumlupınar üniversites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935163"/>
            <a:ext cx="8072494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mtClean="0"/>
              <a:t>Gençler Anlatılanlarda …..</a:t>
            </a:r>
            <a:endParaRPr lang="tr-TR" dirty="0"/>
          </a:p>
        </p:txBody>
      </p:sp>
      <p:pic>
        <p:nvPicPr>
          <p:cNvPr id="1026" name="Picture 2" descr="C:\Users\Kadir\Desktop\Yeni klasör\IMG_77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935163"/>
            <a:ext cx="8572560" cy="43894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489922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 DÜNÜ BİLMEDEN BU GÜNLERİN </a:t>
            </a:r>
            <a:br>
              <a:rPr lang="tr-TR" dirty="0" smtClean="0"/>
            </a:br>
            <a:r>
              <a:rPr lang="tr-TR" smtClean="0"/>
              <a:t>KIYMETİNİ ANLAYAMAYIZ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62 YIL  ÖNCE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 İmam- Hatip   Okulu  öğrencisi, 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47 Yıl önce Din Bilgisi  Öğretmeni ,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43 Yıl önce  Müdür  olarak  yaşadığımız   psikolojik travmalar </a:t>
            </a:r>
          </a:p>
          <a:p>
            <a:endParaRPr lang="tr-TR" dirty="0" smtClean="0">
              <a:solidFill>
                <a:srgbClr val="FF0000"/>
              </a:solidFill>
            </a:endParaRPr>
          </a:p>
          <a:p>
            <a:r>
              <a:rPr lang="tr-TR" dirty="0" smtClean="0"/>
              <a:t>Bizim kuşağın  kursağında  ailemizden ziyade hayırseverlerin ve devletimizin lokması vardır.. </a:t>
            </a:r>
          </a:p>
          <a:p>
            <a:r>
              <a:rPr lang="tr-TR" dirty="0" smtClean="0"/>
              <a:t>Bizim kuşak “ Hizmet edeceğiz ama sistem müsait </a:t>
            </a:r>
            <a:r>
              <a:rPr lang="tr-TR" dirty="0" err="1" smtClean="0"/>
              <a:t>değil”diye</a:t>
            </a:r>
            <a:r>
              <a:rPr lang="tr-TR" dirty="0" smtClean="0"/>
              <a:t> sızlanırdık.</a:t>
            </a:r>
          </a:p>
          <a:p>
            <a:r>
              <a:rPr lang="tr-TR" dirty="0" smtClean="0"/>
              <a:t>Çok şükür şimdi müsait. Din hizmetini meslek edinen din yüzünden  çoluk çocuğunun maişetini  temin eden bizler, gereği gibi  hizmet </a:t>
            </a:r>
            <a:r>
              <a:rPr lang="tr-TR" dirty="0" err="1" smtClean="0"/>
              <a:t>verebilmezsek</a:t>
            </a:r>
            <a:r>
              <a:rPr lang="tr-TR" dirty="0" smtClean="0"/>
              <a:t> yarın  bu vebalin altından kalkamayız</a:t>
            </a:r>
            <a:r>
              <a:rPr lang="tr-TR" dirty="0" smtClean="0">
                <a:solidFill>
                  <a:srgbClr val="FF0000"/>
                </a:solidFill>
              </a:rPr>
              <a:t>. ( Dersler Seçmeli idi</a:t>
            </a:r>
            <a:r>
              <a:rPr lang="tr-TR" dirty="0" smtClean="0"/>
              <a:t>.) </a:t>
            </a:r>
          </a:p>
          <a:p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Söyleyecek Sözümüz Varsa….</a:t>
            </a:r>
            <a:endParaRPr lang="tr-TR" dirty="0"/>
          </a:p>
        </p:txBody>
      </p:sp>
      <p:pic>
        <p:nvPicPr>
          <p:cNvPr id="1026" name="Picture 2" descr="C:\Users\Kadir\Desktop\Yeni klasör\IMG_77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28802"/>
            <a:ext cx="8715436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285720" y="428604"/>
            <a:ext cx="8858280" cy="114300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tr-TR" dirty="0" smtClean="0"/>
              <a:t>Eğitimin Üçüncü Boyutu</a:t>
            </a:r>
            <a:endParaRPr lang="tr-TR" dirty="0"/>
          </a:p>
        </p:txBody>
      </p:sp>
      <p:pic>
        <p:nvPicPr>
          <p:cNvPr id="4098" name="Picture 2" descr="D:\ \KÜTAHYA EĞİTİM FAK\YE KONULACAK RESİMLER\ÇOCUKLARININ EĞİTİMİ İÇİN LOKMASINI PAYLAŞAN ANNE BABALA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9935"/>
            <a:ext cx="9144000" cy="481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83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Meslek Hayatımın  Doğruları</a:t>
            </a:r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sz="3600" dirty="0" smtClean="0">
                <a:solidFill>
                  <a:srgbClr val="FF0000"/>
                </a:solidFill>
              </a:rPr>
              <a:t>Kız Öğrencim Bira İçiyordu</a:t>
            </a:r>
          </a:p>
          <a:p>
            <a:r>
              <a:rPr lang="tr-TR" sz="3600" dirty="0" smtClean="0">
                <a:solidFill>
                  <a:srgbClr val="FF0000"/>
                </a:solidFill>
              </a:rPr>
              <a:t>Güzel Gözlü Kız</a:t>
            </a:r>
          </a:p>
          <a:p>
            <a:r>
              <a:rPr lang="tr-TR" sz="3600" dirty="0" smtClean="0">
                <a:solidFill>
                  <a:srgbClr val="FF0000"/>
                </a:solidFill>
              </a:rPr>
              <a:t>Dilek  Kutusunun Kurtardığı Hayat</a:t>
            </a:r>
          </a:p>
          <a:p>
            <a:r>
              <a:rPr lang="tr-TR" sz="3600" dirty="0" smtClean="0">
                <a:solidFill>
                  <a:srgbClr val="FF0000"/>
                </a:solidFill>
              </a:rPr>
              <a:t>Ürkek Bakışlar</a:t>
            </a:r>
          </a:p>
          <a:p>
            <a:r>
              <a:rPr lang="tr-TR" sz="3600" dirty="0" smtClean="0">
                <a:solidFill>
                  <a:srgbClr val="FF0000"/>
                </a:solidFill>
              </a:rPr>
              <a:t>İftarlık soğan  ekmek arası.</a:t>
            </a:r>
          </a:p>
          <a:p>
            <a:r>
              <a:rPr lang="tr-TR" sz="3600" dirty="0" smtClean="0">
                <a:solidFill>
                  <a:srgbClr val="FF0000"/>
                </a:solidFill>
              </a:rPr>
              <a:t>Boya Sandığından Makam Masasına</a:t>
            </a:r>
          </a:p>
          <a:p>
            <a:r>
              <a:rPr lang="tr-TR" sz="3600" dirty="0" smtClean="0">
                <a:solidFill>
                  <a:srgbClr val="FF0000"/>
                </a:solidFill>
              </a:rPr>
              <a:t>Müdür Bey Beni Pansiyona Al. </a:t>
            </a:r>
          </a:p>
          <a:p>
            <a:endParaRPr lang="tr-TR" sz="3600" dirty="0" smtClean="0">
              <a:solidFill>
                <a:srgbClr val="FF0000"/>
              </a:solidFill>
            </a:endParaRPr>
          </a:p>
          <a:p>
            <a:endParaRPr lang="tr-TR" sz="3600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Meslek Hayatımın Yanlışları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sz="3600" dirty="0" smtClean="0">
                <a:solidFill>
                  <a:srgbClr val="FF0000"/>
                </a:solidFill>
              </a:rPr>
              <a:t>Çağdaş velim</a:t>
            </a:r>
          </a:p>
          <a:p>
            <a:r>
              <a:rPr lang="tr-TR" sz="3600" dirty="0" smtClean="0">
                <a:solidFill>
                  <a:srgbClr val="FF0000"/>
                </a:solidFill>
              </a:rPr>
              <a:t>Bayrak merasimine  gelmeyen Öğrenci</a:t>
            </a:r>
          </a:p>
          <a:p>
            <a:r>
              <a:rPr lang="tr-TR" sz="3600" dirty="0" smtClean="0">
                <a:solidFill>
                  <a:srgbClr val="FF0000"/>
                </a:solidFill>
              </a:rPr>
              <a:t>Bira İçin Bingül’ün </a:t>
            </a:r>
            <a:r>
              <a:rPr lang="tr-TR" sz="3600" dirty="0" err="1" smtClean="0">
                <a:solidFill>
                  <a:srgbClr val="FF0000"/>
                </a:solidFill>
              </a:rPr>
              <a:t>arkadış</a:t>
            </a:r>
            <a:endParaRPr lang="tr-TR" sz="3600" dirty="0" smtClean="0">
              <a:solidFill>
                <a:srgbClr val="FF0000"/>
              </a:solidFill>
            </a:endParaRPr>
          </a:p>
          <a:p>
            <a:r>
              <a:rPr lang="tr-TR" sz="3600" dirty="0" smtClean="0">
                <a:solidFill>
                  <a:srgbClr val="FF0000"/>
                </a:solidFill>
              </a:rPr>
              <a:t>Müdür Bey Arkadaşlarımın saçını </a:t>
            </a:r>
          </a:p>
          <a:p>
            <a:r>
              <a:rPr lang="tr-TR" sz="3600" dirty="0" smtClean="0">
                <a:solidFill>
                  <a:srgbClr val="FF0000"/>
                </a:solidFill>
              </a:rPr>
              <a:t>Üç Küçük öğrencinin İçki Macerası</a:t>
            </a:r>
          </a:p>
          <a:p>
            <a:r>
              <a:rPr lang="tr-TR" sz="3600" dirty="0" smtClean="0">
                <a:solidFill>
                  <a:srgbClr val="FF0000"/>
                </a:solidFill>
              </a:rPr>
              <a:t> İdarecilik Hayatımın hatasını  Müdür yardımcım düzeltti.</a:t>
            </a:r>
          </a:p>
          <a:p>
            <a:pPr>
              <a:buNone/>
            </a:pPr>
            <a:endParaRPr lang="tr-TR" sz="3600" dirty="0" smtClean="0">
              <a:solidFill>
                <a:srgbClr val="FF0000"/>
              </a:solidFill>
            </a:endParaRPr>
          </a:p>
          <a:p>
            <a:endParaRPr lang="tr-TR" sz="3600" dirty="0" smtClean="0">
              <a:solidFill>
                <a:srgbClr val="FF0000"/>
              </a:solidFill>
            </a:endParaRPr>
          </a:p>
          <a:p>
            <a:endParaRPr lang="tr-TR" sz="3600" dirty="0" smtClean="0">
              <a:solidFill>
                <a:srgbClr val="FF0000"/>
              </a:solidFill>
            </a:endParaRPr>
          </a:p>
          <a:p>
            <a:endParaRPr lang="tr-TR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Emekli Öğretmen Arkadaşlarımın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3600" dirty="0" smtClean="0">
                <a:solidFill>
                  <a:srgbClr val="FF0000"/>
                </a:solidFill>
              </a:rPr>
              <a:t>Sınıflara  Daha hazırlıklı girerdim/ Hiçbir öğrencimle inatlaşmazdım/Her Derste Seçkin Bir kitap tanıtırdım.Şahsi Problemlerimi Sınıfa Daha  az Yansıtırdım. Dersi Kaynatmak amacıyla  öğrencilerin ortaya  Maç gevezeliklerine fırsat vermezdim</a:t>
            </a:r>
            <a:endParaRPr lang="tr-TR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Zarar Etmeyen Tek Yatırım Eğitim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r-TR" sz="4000" dirty="0" smtClean="0"/>
              <a:t> </a:t>
            </a:r>
            <a:r>
              <a:rPr lang="tr-TR" sz="4000" dirty="0" smtClean="0">
                <a:solidFill>
                  <a:srgbClr val="FF0000"/>
                </a:solidFill>
              </a:rPr>
              <a:t>Eğitimde Yatırımın  Hakkını  veren ve   Vermeyen  Öğrenciler</a:t>
            </a:r>
          </a:p>
          <a:p>
            <a:r>
              <a:rPr lang="tr-TR" sz="4000" dirty="0" smtClean="0">
                <a:solidFill>
                  <a:srgbClr val="FF0000"/>
                </a:solidFill>
              </a:rPr>
              <a:t>Şimdiki  Aklım  Olsaydı Sınıfta  Bulunan Her Öğrencimi  Geleceğin </a:t>
            </a:r>
          </a:p>
          <a:p>
            <a:r>
              <a:rPr lang="tr-TR" sz="4000" dirty="0" smtClean="0">
                <a:solidFill>
                  <a:srgbClr val="FF0000"/>
                </a:solidFill>
              </a:rPr>
              <a:t>Büyük Adamı  Olarak  Görürdüm</a:t>
            </a:r>
            <a:endParaRPr lang="tr-TR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 descr="C:\Users\Kadir\Desktop\79818302_2411296315786176_6005682443925848064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356"/>
            <a:ext cx="8572560" cy="6143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EE</a:t>
            </a:r>
            <a:endParaRPr lang="tr-TR" dirty="0"/>
          </a:p>
        </p:txBody>
      </p:sp>
      <p:pic>
        <p:nvPicPr>
          <p:cNvPr id="4" name="3 İçerik Yer Tutucusu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000108"/>
            <a:ext cx="8001056" cy="5681682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Manisa Ticaret Odası Başkanı (Hafta Sonlarında Fırınlarda çalışırdı) </a:t>
            </a:r>
            <a:endParaRPr lang="tr-TR" dirty="0"/>
          </a:p>
        </p:txBody>
      </p:sp>
      <p:pic>
        <p:nvPicPr>
          <p:cNvPr id="1026" name="Picture 2" descr="C:\Users\Kadir\Downloads\indir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928802"/>
            <a:ext cx="9144000" cy="49291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07504" y="0"/>
            <a:ext cx="8784976" cy="141277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tr-TR" sz="3600" dirty="0" smtClean="0"/>
              <a:t>Kötü Çocuk yoktur,</a:t>
            </a:r>
            <a:br>
              <a:rPr lang="tr-TR" sz="3600" dirty="0" smtClean="0"/>
            </a:br>
            <a:r>
              <a:rPr lang="tr-TR" sz="3600" dirty="0" smtClean="0"/>
              <a:t>Yanlış Yapan Anne-Baba ve Eğitim vardır.(H.K.burada) </a:t>
            </a:r>
            <a:endParaRPr lang="tr-TR" sz="3600" dirty="0"/>
          </a:p>
        </p:txBody>
      </p:sp>
      <p:pic>
        <p:nvPicPr>
          <p:cNvPr id="6146" name="Picture 2" descr="D:\EĞİTİM  FAKÜLTESİ\6- İZMİR  ÇOCUK VE GENÇLİK KAPALI CEZAEVİ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500174"/>
            <a:ext cx="9001156" cy="535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66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571472" y="-5143560"/>
            <a:ext cx="8229600" cy="5796746"/>
          </a:xfrm>
        </p:spPr>
        <p:txBody>
          <a:bodyPr>
            <a:normAutofit/>
          </a:bodyPr>
          <a:lstStyle/>
          <a:p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214290"/>
            <a:ext cx="9144000" cy="6143668"/>
          </a:xfrm>
        </p:spPr>
        <p:txBody>
          <a:bodyPr>
            <a:normAutofit fontScale="92500"/>
          </a:bodyPr>
          <a:lstStyle/>
          <a:p>
            <a:r>
              <a:rPr lang="tr-TR" dirty="0" smtClean="0"/>
              <a:t>Toplumun Manevi  Rehberleri olarak:</a:t>
            </a:r>
          </a:p>
          <a:p>
            <a:endParaRPr lang="tr-TR" dirty="0" smtClean="0"/>
          </a:p>
          <a:p>
            <a:r>
              <a:rPr lang="tr-TR" dirty="0" smtClean="0">
                <a:solidFill>
                  <a:srgbClr val="FF0000"/>
                </a:solidFill>
              </a:rPr>
              <a:t>Doktorlar   nasıl alkol, sigara   uyuşturucu kullanıp hasta olarak  gelen  vatandaşlarımıza  “ Sen  zararlı maddeler kullanarak hasta olmuşsun, ben seni tedavi etmeyeceğim” demediği gibi,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 Biz de yaramaz ve haylaz  gençlerimize     “ senden adam olmaz , ne halin varsı gör” deme hakkımız yok.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 Eğitime en açık  yaratık “ İNSAN” dır. Kedilerin, köpeklerin, hatta  vahşi hayvanların  eğitildiği bir dünyada biz kendi insanımızı ve öğrencimizi eğitemiyorsak , bu eksikliği  kendimizde  aramamız lazım.  ( </a:t>
            </a:r>
            <a:r>
              <a:rPr lang="tr-TR" dirty="0" smtClean="0"/>
              <a:t>Gençlik cezaevleri</a:t>
            </a:r>
            <a:r>
              <a:rPr lang="tr-TR" dirty="0" smtClean="0">
                <a:solidFill>
                  <a:srgbClr val="FF0000"/>
                </a:solidFill>
              </a:rPr>
              <a:t>)</a:t>
            </a:r>
          </a:p>
          <a:p>
            <a:r>
              <a:rPr lang="tr-TR" dirty="0" smtClean="0">
                <a:solidFill>
                  <a:srgbClr val="FF0000"/>
                </a:solidFill>
              </a:rPr>
              <a:t> Daha verimli  hizmet  verebilmemiz  ve bizim yaşımıza geldiğinizde  “ KEŞKE – ŞİMDİKİ AKLIM  OLSAYDI “ daha verimli olabilirdim dememiz için birbirimizin   tecrübelerine  ihtiyacımız  var.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214290"/>
            <a:ext cx="9144000" cy="664371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dirty="0" smtClean="0"/>
              <a:t>ANKARA ÇOCUK VE GENÇLİK CEZA EVİ </a:t>
            </a:r>
            <a:endParaRPr lang="tr-TR" dirty="0"/>
          </a:p>
        </p:txBody>
      </p:sp>
      <p:pic>
        <p:nvPicPr>
          <p:cNvPr id="2050" name="Picture 2" descr="F:\ANKARA CEZAEVİ\ankara kadınlar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68242"/>
            <a:ext cx="7776864" cy="515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165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0" y="428604"/>
            <a:ext cx="8858280" cy="642939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dirty="0" smtClean="0"/>
              <a:t>ANKARA KADINLAR CEZA EVİ (B.A. BURADA)</a:t>
            </a:r>
            <a:endParaRPr lang="tr-TR" dirty="0"/>
          </a:p>
        </p:txBody>
      </p:sp>
      <p:pic>
        <p:nvPicPr>
          <p:cNvPr id="1026" name="Picture 2" descr="F:\ANKARA CEZAEVİ\ankara kadınlar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298"/>
            <a:ext cx="9144000" cy="691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25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116632"/>
            <a:ext cx="876915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 smtClean="0"/>
              <a:t>Kimliklerin Sentezi Öğretmendir</a:t>
            </a:r>
            <a:br>
              <a:rPr lang="tr-TR" dirty="0" smtClean="0"/>
            </a:br>
            <a:r>
              <a:rPr lang="tr-TR" dirty="0" err="1" smtClean="0"/>
              <a:t>Cemevi</a:t>
            </a:r>
            <a:endParaRPr lang="tr-TR" dirty="0"/>
          </a:p>
        </p:txBody>
      </p:sp>
      <p:pic>
        <p:nvPicPr>
          <p:cNvPr id="10242" name="Picture 2" descr="D:\EĞİTİM  FAKÜLTESİ\12- MANİSA ALTINÇUKURU  CEM EV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87091"/>
            <a:ext cx="7416824" cy="556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29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539552" y="32614"/>
            <a:ext cx="8229600" cy="114300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tr-TR" dirty="0" smtClean="0"/>
              <a:t>CEM EVİ  DE BİZİM</a:t>
            </a:r>
            <a:endParaRPr lang="tr-TR" dirty="0"/>
          </a:p>
        </p:txBody>
      </p:sp>
      <p:pic>
        <p:nvPicPr>
          <p:cNvPr id="11266" name="Picture 2" descr="D:\EĞİTİM  FAKÜLTESİ\13- MANİSA ALTINÇUKURU CEM EV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357299"/>
            <a:ext cx="8486114" cy="5500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11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pPr algn="ctr"/>
            <a:r>
              <a:rPr lang="tr-TR" dirty="0" smtClean="0"/>
              <a:t>Muradiye Camii</a:t>
            </a:r>
            <a:endParaRPr lang="tr-TR" dirty="0"/>
          </a:p>
        </p:txBody>
      </p:sp>
      <p:pic>
        <p:nvPicPr>
          <p:cNvPr id="12290" name="Picture 2" descr="D:\EĞİTİM  FAKÜLTESİ\11- MURADİYE CAMİ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1224570"/>
            <a:ext cx="8511371" cy="563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48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51763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tr-TR" dirty="0" smtClean="0"/>
              <a:t>Tarihimizle Varız</a:t>
            </a:r>
            <a:br>
              <a:rPr lang="tr-TR" dirty="0" smtClean="0"/>
            </a:br>
            <a:r>
              <a:rPr lang="tr-TR" dirty="0" smtClean="0"/>
              <a:t>Manisa Darüşşifa da Göz Ameliyatı</a:t>
            </a:r>
            <a:endParaRPr lang="tr-TR" dirty="0"/>
          </a:p>
        </p:txBody>
      </p:sp>
      <p:pic>
        <p:nvPicPr>
          <p:cNvPr id="14338" name="Picture 2" descr="D:\EĞİTİM  FAKÜLTESİ\15- DAR-ÜŞ ŞİF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37853"/>
            <a:ext cx="7199204" cy="539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92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571480"/>
            <a:ext cx="9144000" cy="135732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tr-TR" dirty="0" smtClean="0"/>
              <a:t>Eğitimde Mekan Yoktur</a:t>
            </a:r>
            <a:endParaRPr lang="tr-TR" dirty="0"/>
          </a:p>
        </p:txBody>
      </p:sp>
      <p:pic>
        <p:nvPicPr>
          <p:cNvPr id="5122" name="Picture 2" descr="D:\ \KÜTAHYA EĞİTİM FAK\YE KONULACAK RESİMLER\GEZİLER YAPILMASINI  TAVSİYE DECEĞİ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40"/>
            <a:ext cx="9144000" cy="485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32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/>
          <a:lstStyle/>
          <a:p>
            <a:pPr algn="ctr"/>
            <a:r>
              <a:rPr lang="tr-TR" dirty="0" smtClean="0"/>
              <a:t>Manisa </a:t>
            </a:r>
            <a:r>
              <a:rPr lang="tr-TR" dirty="0" err="1" smtClean="0"/>
              <a:t>Mevlevihanesi</a:t>
            </a:r>
            <a:endParaRPr lang="tr-TR" dirty="0"/>
          </a:p>
        </p:txBody>
      </p:sp>
      <p:pic>
        <p:nvPicPr>
          <p:cNvPr id="15362" name="Picture 2" descr="D:\EĞİTİM  FAKÜLTESİ\15 MEVLİHANE 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7"/>
            <a:ext cx="7295215" cy="547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38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1143000"/>
          </a:xfrm>
        </p:spPr>
        <p:txBody>
          <a:bodyPr/>
          <a:lstStyle/>
          <a:p>
            <a:pPr algn="ctr"/>
            <a:r>
              <a:rPr lang="tr-TR" dirty="0" smtClean="0"/>
              <a:t>Konya E tipi cezaevi</a:t>
            </a:r>
            <a:endParaRPr lang="tr-TR" dirty="0"/>
          </a:p>
        </p:txBody>
      </p:sp>
      <p:pic>
        <p:nvPicPr>
          <p:cNvPr id="7170" name="Picture 2" descr="D:\EĞİTİM  FAKÜLTESİ\7- KONYA E TİPİ KAPALI CEZAEV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357298"/>
            <a:ext cx="7856078" cy="5237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5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47796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tr-TR" sz="7300" dirty="0" smtClean="0"/>
              <a:t>Suçlu Kim ?</a:t>
            </a:r>
            <a:r>
              <a:rPr lang="tr-TR" sz="4400" dirty="0" smtClean="0"/>
              <a:t/>
            </a:r>
            <a:br>
              <a:rPr lang="tr-TR" sz="4400" dirty="0" smtClean="0"/>
            </a:br>
            <a:r>
              <a:rPr lang="tr-TR" dirty="0" smtClean="0"/>
              <a:t>Konya </a:t>
            </a:r>
            <a:r>
              <a:rPr lang="tr-TR" dirty="0"/>
              <a:t>E tipi cezaevi</a:t>
            </a:r>
          </a:p>
        </p:txBody>
      </p:sp>
      <p:pic>
        <p:nvPicPr>
          <p:cNvPr id="8194" name="Picture 2" descr="D:\EĞİTİM  FAKÜLTESİ\8- KONYA E TİPİ KAPALI CEZAEV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7440"/>
            <a:ext cx="914400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19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58346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42844" y="500042"/>
            <a:ext cx="9001156" cy="185738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tr-TR" dirty="0" smtClean="0"/>
              <a:t> İzmir Cezaevi</a:t>
            </a:r>
            <a:br>
              <a:rPr lang="tr-TR" dirty="0" smtClean="0"/>
            </a:br>
            <a:r>
              <a:rPr lang="tr-TR" dirty="0" smtClean="0"/>
              <a:t> Fareler Kuyruğundan, İnsanlar Kulağından Yakalanır</a:t>
            </a:r>
            <a:endParaRPr lang="tr-TR" dirty="0"/>
          </a:p>
        </p:txBody>
      </p:sp>
      <p:pic>
        <p:nvPicPr>
          <p:cNvPr id="9218" name="Picture 2" descr="D:\EĞİTİM  FAKÜLTESİ\9- ÖDEMİŞ KAPALI CEZAEV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7430"/>
            <a:ext cx="9179170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60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3 İçerik Yer Tutucusu" descr="2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5554"/>
            <a:ext cx="9144000" cy="6872288"/>
          </a:xfrm>
        </p:spPr>
      </p:pic>
      <p:sp>
        <p:nvSpPr>
          <p:cNvPr id="2" name="Metin kutusu 1"/>
          <p:cNvSpPr txBox="1"/>
          <p:nvPr/>
        </p:nvSpPr>
        <p:spPr>
          <a:xfrm>
            <a:off x="107504" y="4365104"/>
            <a:ext cx="872790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>
                <a:solidFill>
                  <a:srgbClr val="FF0000"/>
                </a:solidFill>
              </a:rPr>
              <a:t>Bir büyük ilimizin eski belediye başkanı ömrünün </a:t>
            </a:r>
          </a:p>
          <a:p>
            <a:r>
              <a:rPr lang="tr-TR" sz="2800" b="1" dirty="0" smtClean="0">
                <a:solidFill>
                  <a:srgbClr val="FF0000"/>
                </a:solidFill>
              </a:rPr>
              <a:t>son yıllarını başkanlık yaptığı İlin sokaklarında </a:t>
            </a:r>
          </a:p>
          <a:p>
            <a:r>
              <a:rPr lang="tr-TR" sz="2800" b="1" dirty="0" smtClean="0">
                <a:solidFill>
                  <a:srgbClr val="FF0000"/>
                </a:solidFill>
              </a:rPr>
              <a:t>dilenerek geçirdi.</a:t>
            </a:r>
          </a:p>
        </p:txBody>
      </p:sp>
    </p:spTree>
    <p:extLst>
      <p:ext uri="{BB962C8B-B14F-4D97-AF65-F5344CB8AC3E}">
        <p14:creationId xmlns:p14="http://schemas.microsoft.com/office/powerpoint/2010/main" val="255248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3 İçerik Yer Tutucusu" descr="2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71400"/>
            <a:ext cx="9144000" cy="6872288"/>
          </a:xfrm>
        </p:spPr>
      </p:pic>
      <p:sp>
        <p:nvSpPr>
          <p:cNvPr id="2" name="Metin kutusu 1"/>
          <p:cNvSpPr txBox="1"/>
          <p:nvPr/>
        </p:nvSpPr>
        <p:spPr>
          <a:xfrm>
            <a:off x="611560" y="4722242"/>
            <a:ext cx="78363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Babalardan mal, unvan miras kalır ama </a:t>
            </a:r>
          </a:p>
          <a:p>
            <a:pPr algn="ctr"/>
            <a:r>
              <a:rPr lang="tr-T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başarı miras kalmaz…</a:t>
            </a:r>
            <a:endParaRPr lang="tr-TR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70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HAYATIN REÇETESİ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sz="3600" b="1" dirty="0" smtClean="0">
                <a:solidFill>
                  <a:srgbClr val="FF0000"/>
                </a:solidFill>
              </a:rPr>
              <a:t>Hasta: “Doktor! Ben seni tanımıyorum, verdiğin reçeteyi de kullanmıyorum “ derse, hastalığı artar ve ölür. </a:t>
            </a:r>
          </a:p>
          <a:p>
            <a:r>
              <a:rPr lang="tr-TR" sz="3600" b="1" dirty="0" smtClean="0">
                <a:solidFill>
                  <a:srgbClr val="FF0000"/>
                </a:solidFill>
              </a:rPr>
              <a:t>Yaratanını ve yaratanının yapma dediklerini yapanlar da bu dünyada iki şey kaybeder? Nedir bunlar?....</a:t>
            </a:r>
          </a:p>
          <a:p>
            <a:r>
              <a:rPr lang="tr-TR" sz="3600" b="1" dirty="0" smtClean="0">
                <a:solidFill>
                  <a:srgbClr val="FF0000"/>
                </a:solidFill>
              </a:rPr>
              <a:t>PARA  ve İTİBAR</a:t>
            </a:r>
          </a:p>
          <a:p>
            <a:pPr>
              <a:buNone/>
            </a:pPr>
            <a:endParaRPr lang="tr-TR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Muhafazakarlar Olarak Zaaflarımız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tr-TR" dirty="0" smtClean="0"/>
          </a:p>
          <a:p>
            <a:r>
              <a:rPr lang="tr-TR" dirty="0" smtClean="0"/>
              <a:t>Birbirimizin bilgi ve birikimlerine değer vermiyoruz</a:t>
            </a:r>
          </a:p>
          <a:p>
            <a:r>
              <a:rPr lang="tr-TR" dirty="0" smtClean="0"/>
              <a:t>Ama entel – dantel – top sakallı olursa  onlara karşı  kusur etmiyoruz.</a:t>
            </a:r>
          </a:p>
          <a:p>
            <a:r>
              <a:rPr lang="tr-TR" dirty="0" smtClean="0"/>
              <a:t>Kıskançlık  damarımız  çok güçlü ( 12 Eylül Öncesi  ( Öğretmenlerinin öğrenci ile ilişkisi)</a:t>
            </a:r>
          </a:p>
          <a:p>
            <a:r>
              <a:rPr lang="tr-TR" dirty="0" smtClean="0"/>
              <a:t> Doğrularımıza ve becerilerimize karşı şaşıyız</a:t>
            </a:r>
          </a:p>
          <a:p>
            <a:r>
              <a:rPr lang="tr-TR" dirty="0" smtClean="0"/>
              <a:t>Ama yanlışlarımızı da  habbeyi kubbe yapmakta   çok mahiriz.</a:t>
            </a:r>
          </a:p>
          <a:p>
            <a:r>
              <a:rPr lang="tr-TR" dirty="0" smtClean="0"/>
              <a:t>Eski İslam alimlerimiz eleştiri yapanları Manevi ikram dostu olarak kabul ederlermiş.Şimdi düşman ilan ediyoruz. Oysa eleştiri insanı geliştirir. Övgü ise uyuşturur.</a:t>
            </a:r>
          </a:p>
          <a:p>
            <a:endParaRPr lang="tr-TR" dirty="0" smtClean="0"/>
          </a:p>
          <a:p>
            <a:endParaRPr lang="tr-TR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Eğitimde İ.H. Okullarının Başarısı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tr-TR" dirty="0" smtClean="0"/>
              <a:t> Seminerlerim dolayısıyla  okullardan ayağım kesilmedi. </a:t>
            </a:r>
          </a:p>
          <a:p>
            <a:r>
              <a:rPr lang="tr-TR" dirty="0" smtClean="0"/>
              <a:t>12  Eylül öncesi  liselerin genel başarısı  %21 iken,  A. İmam-Hatip  Liselerinin genel başarısı %27 küsurdu.V. </a:t>
            </a:r>
            <a:r>
              <a:rPr lang="tr-TR" dirty="0" err="1" smtClean="0"/>
              <a:t>Dinçerler</a:t>
            </a:r>
            <a:endParaRPr lang="tr-TR" dirty="0" smtClean="0"/>
          </a:p>
          <a:p>
            <a:r>
              <a:rPr lang="tr-TR" dirty="0" smtClean="0"/>
              <a:t> Bir profesörün  yazısı  ve malum 28 Şubat  olayı</a:t>
            </a:r>
          </a:p>
          <a:p>
            <a:r>
              <a:rPr lang="tr-TR" dirty="0" smtClean="0"/>
              <a:t>Şimdi de sayın Bakanımızın ve genel Müdürlüğümüzün gayretleriyle  sayıları  artan Proje İmam- Hatip okulları ile 12 Eylül öncesi başarıları yakalayacaktır. Genç meslektaşlarımın heyecanı  bana bu umudu vermektedir.UMDUĞUMUZ İNŞALLAH   BULDUĞUMUZ OLUR.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42852"/>
            <a:ext cx="9144000" cy="671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5719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sp>
        <p:nvSpPr>
          <p:cNvPr id="7" name="6 İçerik Yer Tutucusu"/>
          <p:cNvSpPr>
            <a:spLocks noGrp="1"/>
          </p:cNvSpPr>
          <p:nvPr>
            <p:ph idx="1"/>
          </p:nvPr>
        </p:nvSpPr>
        <p:spPr>
          <a:xfrm>
            <a:off x="0" y="-142900"/>
            <a:ext cx="8686800" cy="7000900"/>
          </a:xfr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tr-TR" sz="3600" b="1" dirty="0" smtClean="0">
                <a:solidFill>
                  <a:srgbClr val="FF0000"/>
                </a:solidFill>
              </a:rPr>
              <a:t>SONUÇ: Örnek  Bir ders)</a:t>
            </a:r>
          </a:p>
          <a:p>
            <a:r>
              <a:rPr lang="tr-TR" sz="3600" b="1" dirty="0" smtClean="0">
                <a:solidFill>
                  <a:srgbClr val="FF0000"/>
                </a:solidFill>
              </a:rPr>
              <a:t>Konu:</a:t>
            </a:r>
          </a:p>
          <a:p>
            <a:endParaRPr lang="tr-TR" sz="4000" b="1" dirty="0" smtClean="0">
              <a:solidFill>
                <a:srgbClr val="FF0000"/>
              </a:solidFill>
            </a:endParaRPr>
          </a:p>
          <a:p>
            <a:r>
              <a:rPr lang="tr-TR" sz="7200" b="1" dirty="0" smtClean="0">
                <a:solidFill>
                  <a:srgbClr val="FF0000"/>
                </a:solidFill>
              </a:rPr>
              <a:t>Doğru ve Yanlışı Kim Söyler, ve Kimlerden  Öğreniriz?</a:t>
            </a:r>
          </a:p>
          <a:p>
            <a:endParaRPr lang="tr-TR" sz="72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İnsanı En İyi Kim Tanır?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sz="3600" dirty="0" smtClean="0"/>
              <a:t> </a:t>
            </a:r>
            <a:r>
              <a:rPr lang="tr-TR" sz="2800" dirty="0" smtClean="0">
                <a:solidFill>
                  <a:srgbClr val="FF0000"/>
                </a:solidFill>
              </a:rPr>
              <a:t>Şüphesiz İnsanı en iyi  tanıyan   Rabbimizdir</a:t>
            </a:r>
          </a:p>
          <a:p>
            <a:r>
              <a:rPr lang="tr-TR" sz="2800" dirty="0" smtClean="0">
                <a:solidFill>
                  <a:srgbClr val="FF0000"/>
                </a:solidFill>
              </a:rPr>
              <a:t>İkincisi de en  iyi eşler birbirlerini tanır.</a:t>
            </a:r>
          </a:p>
          <a:p>
            <a:r>
              <a:rPr lang="tr-TR" sz="2800" dirty="0" smtClean="0">
                <a:solidFill>
                  <a:srgbClr val="FF0000"/>
                </a:solidFill>
              </a:rPr>
              <a:t>Pekala  Okullarda Müdürü </a:t>
            </a:r>
          </a:p>
          <a:p>
            <a:r>
              <a:rPr lang="tr-TR" sz="2800" dirty="0" smtClean="0">
                <a:solidFill>
                  <a:srgbClr val="FF0000"/>
                </a:solidFill>
              </a:rPr>
              <a:t>Öğretmenleri  en iyi kimler  tanır</a:t>
            </a:r>
            <a:r>
              <a:rPr lang="tr-TR" sz="2800" dirty="0" smtClean="0"/>
              <a:t>? </a:t>
            </a:r>
          </a:p>
          <a:p>
            <a:r>
              <a:rPr lang="tr-TR" sz="2800" dirty="0" smtClean="0">
                <a:solidFill>
                  <a:srgbClr val="FF0000"/>
                </a:solidFill>
              </a:rPr>
              <a:t>Sınıfa girdiğimizde her öğrencinin  alnında bir yazı vardır. Bu yazı nedir</a:t>
            </a:r>
            <a:r>
              <a:rPr lang="tr-TR" sz="3600" dirty="0" smtClean="0"/>
              <a:t>?</a:t>
            </a:r>
          </a:p>
          <a:p>
            <a:r>
              <a:rPr lang="tr-TR" sz="3600" dirty="0" smtClean="0"/>
              <a:t>Pekala Müdürlerin hiç tanıyamadığı kesim kimlerdir?</a:t>
            </a:r>
            <a:endParaRPr lang="tr-TR" sz="3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Öğrencilerin Gözünde Öğretmenler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r-TR" dirty="0" err="1" smtClean="0"/>
              <a:t>Edeb</a:t>
            </a:r>
            <a:r>
              <a:rPr lang="tr-TR" dirty="0" smtClean="0"/>
              <a:t>. Öğret.Deneyimli bir öğretmenimiz güzel ders anlatıyor. Ancak  şakaları  ve fıkraları  çok cıvık</a:t>
            </a:r>
          </a:p>
          <a:p>
            <a:r>
              <a:rPr lang="tr-TR" dirty="0" smtClean="0"/>
              <a:t> Mat.Mükemmel bir hocamız. </a:t>
            </a:r>
          </a:p>
          <a:p>
            <a:r>
              <a:rPr lang="tr-TR" dirty="0" smtClean="0"/>
              <a:t>Mat. Aklı fikri borsada. Borsa yükselince güzel ders anlatıyor, düşünce  yüzünden düşen bin parça</a:t>
            </a:r>
          </a:p>
          <a:p>
            <a:r>
              <a:rPr lang="tr-TR" dirty="0" smtClean="0"/>
              <a:t>Tarih Çok pimpirikli bir öğretmen çok güzel giyiniyor,sınıfa girdiğinde  10 </a:t>
            </a:r>
            <a:r>
              <a:rPr lang="tr-TR" dirty="0" err="1" smtClean="0"/>
              <a:t>dak</a:t>
            </a:r>
            <a:r>
              <a:rPr lang="tr-TR" dirty="0" smtClean="0"/>
              <a:t>. Sandalyeyi  siliyor.. Güzel giyimi yanında  öğretmenliği sıfır. Keşke yan sınıfa giren tarih öğretmeni bizim sınıfa  girseydi.</a:t>
            </a:r>
          </a:p>
          <a:p>
            <a:r>
              <a:rPr lang="tr-TR" dirty="0" smtClean="0"/>
              <a:t>Din. Kitaba bağlı kalmadan çok güzel ders anlatıyor.  Ancak sorduğumuz sorulara kaçamak  cevaplar  veriyor</a:t>
            </a:r>
            <a:endParaRPr lang="tr-T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1935480"/>
            <a:ext cx="8686800" cy="4389120"/>
          </a:xfrm>
        </p:spPr>
        <p:txBody>
          <a:bodyPr>
            <a:normAutofit fontScale="85000" lnSpcReduction="20000"/>
          </a:bodyPr>
          <a:lstStyle/>
          <a:p>
            <a:r>
              <a:rPr lang="tr-TR" dirty="0" smtClean="0"/>
              <a:t>Sınıfta  göz  ve söz   çok önemli </a:t>
            </a:r>
          </a:p>
          <a:p>
            <a:endParaRPr lang="tr-TR" dirty="0" smtClean="0"/>
          </a:p>
          <a:p>
            <a:r>
              <a:rPr lang="tr-TR" dirty="0" smtClean="0"/>
              <a:t>(….) öğretmenizin okuldan gitmesinde yarar  var.  Derste bize bakışlarından rahatsız oluyoruz</a:t>
            </a:r>
            <a:r>
              <a:rPr lang="tr-TR" b="1" dirty="0" smtClean="0">
                <a:solidFill>
                  <a:srgbClr val="FF0000"/>
                </a:solidFill>
              </a:rPr>
              <a:t>. Kız Öğrenciler</a:t>
            </a:r>
          </a:p>
          <a:p>
            <a:r>
              <a:rPr lang="tr-TR" b="1" dirty="0" smtClean="0">
                <a:solidFill>
                  <a:srgbClr val="FF0000"/>
                </a:solidFill>
              </a:rPr>
              <a:t>Bazı  öğretmenlerimizin   sınıfta  babalarımızın mesleğini soruyor. Şahsen ben ve bazı arkadaşlarımız çok rahatsız  oluyoruz</a:t>
            </a:r>
          </a:p>
          <a:p>
            <a:r>
              <a:rPr lang="tr-TR" b="1" dirty="0" smtClean="0">
                <a:solidFill>
                  <a:srgbClr val="FF0000"/>
                </a:solidFill>
              </a:rPr>
              <a:t>Öğretmenimiz   kaç senedir  özel okuldan teklif  aldığını öğünerek söylüyor, Aslında teklif bile  yokmuş.Kendini </a:t>
            </a:r>
            <a:r>
              <a:rPr lang="tr-TR" b="1" dirty="0" err="1" smtClean="0">
                <a:solidFill>
                  <a:srgbClr val="FF0000"/>
                </a:solidFill>
              </a:rPr>
              <a:t>meth</a:t>
            </a:r>
            <a:r>
              <a:rPr lang="tr-TR" b="1" dirty="0" smtClean="0">
                <a:solidFill>
                  <a:srgbClr val="FF0000"/>
                </a:solidFill>
              </a:rPr>
              <a:t> etmekten </a:t>
            </a:r>
            <a:r>
              <a:rPr lang="tr-TR" b="1" dirty="0" err="1" smtClean="0">
                <a:solidFill>
                  <a:srgbClr val="FF0000"/>
                </a:solidFill>
              </a:rPr>
              <a:t>vaz</a:t>
            </a:r>
            <a:r>
              <a:rPr lang="tr-TR" b="1" dirty="0" smtClean="0">
                <a:solidFill>
                  <a:srgbClr val="FF0000"/>
                </a:solidFill>
              </a:rPr>
              <a:t> geçsin de..</a:t>
            </a:r>
          </a:p>
          <a:p>
            <a:r>
              <a:rPr lang="tr-TR" b="1" dirty="0" smtClean="0">
                <a:solidFill>
                  <a:srgbClr val="FF0000"/>
                </a:solidFill>
              </a:rPr>
              <a:t>(…) Öğretmenimiz sınıfı susturamayınca </a:t>
            </a:r>
            <a:r>
              <a:rPr lang="tr-TR" b="1" dirty="0" err="1" smtClean="0">
                <a:solidFill>
                  <a:srgbClr val="FF0000"/>
                </a:solidFill>
              </a:rPr>
              <a:t>ağıza</a:t>
            </a:r>
            <a:r>
              <a:rPr lang="tr-TR" b="1" dirty="0" smtClean="0">
                <a:solidFill>
                  <a:srgbClr val="FF0000"/>
                </a:solidFill>
              </a:rPr>
              <a:t> alınmayacak küfür ve hakaretlerde bulunuyor</a:t>
            </a:r>
          </a:p>
          <a:p>
            <a:r>
              <a:rPr lang="tr-TR" b="1" dirty="0" smtClean="0">
                <a:solidFill>
                  <a:srgbClr val="FF0000"/>
                </a:solidFill>
              </a:rPr>
              <a:t>(….)  öğretmenimiz  sınıfta ayrımcılık yapıyor</a:t>
            </a:r>
          </a:p>
          <a:p>
            <a:r>
              <a:rPr lang="tr-TR" b="1" dirty="0" smtClean="0">
                <a:solidFill>
                  <a:srgbClr val="FF0000"/>
                </a:solidFill>
              </a:rPr>
              <a:t>Sayın Müdürüm ya </a:t>
            </a:r>
            <a:r>
              <a:rPr lang="tr-TR" b="1" dirty="0" err="1" smtClean="0">
                <a:solidFill>
                  <a:srgbClr val="FF0000"/>
                </a:solidFill>
              </a:rPr>
              <a:t>itihar</a:t>
            </a:r>
            <a:r>
              <a:rPr lang="tr-TR" b="1" dirty="0" smtClean="0">
                <a:solidFill>
                  <a:srgbClr val="FF0000"/>
                </a:solidFill>
              </a:rPr>
              <a:t> edeceğim, ya da katil olacağım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5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Dilek ve Şikayet Kutusu:</a:t>
            </a:r>
            <a:endParaRPr lang="tr-TR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135731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r-TR" dirty="0" smtClean="0"/>
              <a:t>Bir Öğretmenler Günü Hediyesi</a:t>
            </a:r>
            <a:endParaRPr lang="tr-TR" dirty="0"/>
          </a:p>
        </p:txBody>
      </p:sp>
      <p:pic>
        <p:nvPicPr>
          <p:cNvPr id="2050" name="Picture 2" descr="D:\EĞİTİM  FAKÜLTESİ\2- MANİSA ÖZEL HEDEF KOLEJİ SINIF TAHTAS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877699"/>
            <a:ext cx="8715436" cy="494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91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14282" y="357166"/>
            <a:ext cx="8929718" cy="1428752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Meslek Hayatımın  En Büyük Ödülü</a:t>
            </a: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Kadir\Documents\AFİŞ TAKDİR  VE TEŞEKKÜR\DSC05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88"/>
            <a:ext cx="9144000" cy="5143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705</TotalTime>
  <Words>913</Words>
  <Application>Microsoft Office PowerPoint</Application>
  <PresentationFormat>Ekran Gösterisi (4:3)</PresentationFormat>
  <Paragraphs>131</Paragraphs>
  <Slides>47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47</vt:i4>
      </vt:variant>
    </vt:vector>
  </HeadingPairs>
  <TitlesOfParts>
    <vt:vector size="51" baseType="lpstr">
      <vt:lpstr>Calibri</vt:lpstr>
      <vt:lpstr>Constantia</vt:lpstr>
      <vt:lpstr>Wingdings 2</vt:lpstr>
      <vt:lpstr>Akış</vt:lpstr>
      <vt:lpstr>EĞİTİMDE ….</vt:lpstr>
      <vt:lpstr> DÜNÜ BİLMEDEN BU GÜNLERİN  KIYMETİNİ ANLAYAMAYIZ</vt:lpstr>
      <vt:lpstr> </vt:lpstr>
      <vt:lpstr>PowerPoint Sunusu</vt:lpstr>
      <vt:lpstr>İnsanı En İyi Kim Tanır?</vt:lpstr>
      <vt:lpstr>Öğrencilerin Gözünde Öğretmenler</vt:lpstr>
      <vt:lpstr>Dilek ve Şikayet Kutusu:</vt:lpstr>
      <vt:lpstr>Bir Öğretmenler Günü Hediyesi</vt:lpstr>
      <vt:lpstr>Meslek Hayatımın  En Büyük Ödülü</vt:lpstr>
      <vt:lpstr>PowerPoint Sunusu</vt:lpstr>
      <vt:lpstr>O Bir Beyaz Kağıt  Sizin Yazdıklarınızla Şekillenecek</vt:lpstr>
      <vt:lpstr>Yuvada Mama, Sınıfta Bilgi Bekleyen Yavrulara İster Bal Şerbeti İster Baldıran Zehri verin</vt:lpstr>
      <vt:lpstr>İlgi Olmadan Bilgi Olmaz</vt:lpstr>
      <vt:lpstr>PowerPoint Sunusu</vt:lpstr>
      <vt:lpstr>Asıl Ders, Dersten Sonradır</vt:lpstr>
      <vt:lpstr>Önce Sevgi Sonra İlgi  ve  Bilgi</vt:lpstr>
      <vt:lpstr>Ün. Gençleriyle Gönül  Bağı </vt:lpstr>
      <vt:lpstr>  D. Pınar Üniversitesinde Meyve Veren Bir Fidana  Rastladım (Doç. Dr. Cenk Yoldaş.M. Öztürk, </vt:lpstr>
      <vt:lpstr>Gençler Anlatılanlarda …..</vt:lpstr>
      <vt:lpstr>Söyleyecek Sözümüz Varsa….</vt:lpstr>
      <vt:lpstr>Eğitimin Üçüncü Boyutu</vt:lpstr>
      <vt:lpstr>Meslek Hayatımın  Doğruları</vt:lpstr>
      <vt:lpstr>Meslek Hayatımın Yanlışları</vt:lpstr>
      <vt:lpstr>Emekli Öğretmen Arkadaşlarımın</vt:lpstr>
      <vt:lpstr>Zarar Etmeyen Tek Yatırım Eğitim</vt:lpstr>
      <vt:lpstr>PowerPoint Sunusu</vt:lpstr>
      <vt:lpstr>EE</vt:lpstr>
      <vt:lpstr>Manisa Ticaret Odası Başkanı (Hafta Sonlarında Fırınlarda çalışırdı) </vt:lpstr>
      <vt:lpstr>Kötü Çocuk yoktur, Yanlış Yapan Anne-Baba ve Eğitim vardır.(H.K.burada) </vt:lpstr>
      <vt:lpstr>PowerPoint Sunusu</vt:lpstr>
      <vt:lpstr>PowerPoint Sunusu</vt:lpstr>
      <vt:lpstr>Kimliklerin Sentezi Öğretmendir Cemevi</vt:lpstr>
      <vt:lpstr>CEM EVİ  DE BİZİM</vt:lpstr>
      <vt:lpstr>Muradiye Camii</vt:lpstr>
      <vt:lpstr>Tarihimizle Varız Manisa Darüşşifa da Göz Ameliyatı</vt:lpstr>
      <vt:lpstr>Eğitimde Mekan Yoktur</vt:lpstr>
      <vt:lpstr>Manisa Mevlevihanesi</vt:lpstr>
      <vt:lpstr>Konya E tipi cezaevi</vt:lpstr>
      <vt:lpstr>Suçlu Kim ? Konya E tipi cezaevi</vt:lpstr>
      <vt:lpstr> İzmir Cezaevi  Fareler Kuyruğundan, İnsanlar Kulağından Yakalanır</vt:lpstr>
      <vt:lpstr>PowerPoint Sunusu</vt:lpstr>
      <vt:lpstr>PowerPoint Sunusu</vt:lpstr>
      <vt:lpstr>HAYATIN REÇETESİ</vt:lpstr>
      <vt:lpstr>  Muhafazakarlar Olarak Zaaflarımız</vt:lpstr>
      <vt:lpstr>Eğitimde İ.H. Okullarının Başarısı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Bilisim_ogr_</dc:creator>
  <cp:lastModifiedBy>Pc</cp:lastModifiedBy>
  <cp:revision>151</cp:revision>
  <dcterms:created xsi:type="dcterms:W3CDTF">2015-10-22T08:33:24Z</dcterms:created>
  <dcterms:modified xsi:type="dcterms:W3CDTF">2023-02-26T14:19:11Z</dcterms:modified>
</cp:coreProperties>
</file>