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4" r:id="rId2"/>
    <p:sldId id="346" r:id="rId3"/>
    <p:sldId id="345" r:id="rId4"/>
    <p:sldId id="348" r:id="rId5"/>
    <p:sldId id="258" r:id="rId6"/>
    <p:sldId id="308" r:id="rId7"/>
    <p:sldId id="297" r:id="rId8"/>
    <p:sldId id="290" r:id="rId9"/>
    <p:sldId id="291" r:id="rId10"/>
    <p:sldId id="292" r:id="rId11"/>
    <p:sldId id="294" r:id="rId12"/>
    <p:sldId id="312" r:id="rId13"/>
    <p:sldId id="318" r:id="rId14"/>
    <p:sldId id="335" r:id="rId15"/>
    <p:sldId id="336" r:id="rId16"/>
    <p:sldId id="339" r:id="rId17"/>
    <p:sldId id="340" r:id="rId18"/>
    <p:sldId id="341" r:id="rId19"/>
    <p:sldId id="343" r:id="rId20"/>
    <p:sldId id="296" r:id="rId21"/>
    <p:sldId id="301" r:id="rId22"/>
    <p:sldId id="305" r:id="rId23"/>
    <p:sldId id="304" r:id="rId24"/>
    <p:sldId id="267" r:id="rId25"/>
    <p:sldId id="266" r:id="rId26"/>
    <p:sldId id="322" r:id="rId27"/>
    <p:sldId id="276" r:id="rId28"/>
    <p:sldId id="277" r:id="rId29"/>
    <p:sldId id="278" r:id="rId30"/>
    <p:sldId id="280" r:id="rId31"/>
    <p:sldId id="289" r:id="rId32"/>
    <p:sldId id="281" r:id="rId33"/>
    <p:sldId id="324" r:id="rId34"/>
    <p:sldId id="325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05A62-3054-4AA6-BAA0-F8393C5DD779}" type="datetimeFigureOut">
              <a:rPr lang="tr-TR" smtClean="0"/>
              <a:pPr/>
              <a:t>30.11.2024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720DF-5F1B-4D1B-A1D4-7BC71D8F0D9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4654874"/>
            <a:ext cx="9144000" cy="220141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700" dirty="0" smtClean="0">
                <a:solidFill>
                  <a:srgbClr val="FF0000"/>
                </a:solidFill>
              </a:rPr>
              <a:t>LÜZUMLU</a:t>
            </a:r>
            <a:br>
              <a:rPr lang="tr-TR" sz="6700" dirty="0" smtClean="0">
                <a:solidFill>
                  <a:srgbClr val="FF0000"/>
                </a:solidFill>
              </a:rPr>
            </a:br>
            <a:r>
              <a:rPr lang="tr-TR" sz="6700" dirty="0" smtClean="0">
                <a:solidFill>
                  <a:srgbClr val="FF0000"/>
                </a:solidFill>
              </a:rPr>
              <a:t>ÖĞRETMEN OLMAK </a:t>
            </a:r>
            <a:br>
              <a:rPr lang="tr-TR" sz="6700" dirty="0" smtClean="0">
                <a:solidFill>
                  <a:srgbClr val="FF0000"/>
                </a:solidFill>
              </a:rPr>
            </a:br>
            <a:r>
              <a:rPr lang="tr-TR" sz="6700" dirty="0" smtClean="0">
                <a:solidFill>
                  <a:srgbClr val="FF0000"/>
                </a:solidFill>
              </a:rPr>
              <a:t>İSTEYENLER İÇİN</a:t>
            </a:r>
            <a:br>
              <a:rPr lang="tr-TR" sz="6700" dirty="0" smtClean="0">
                <a:solidFill>
                  <a:srgbClr val="FF0000"/>
                </a:solidFill>
              </a:rPr>
            </a:br>
            <a:r>
              <a:rPr lang="tr-TR" sz="6700" dirty="0">
                <a:solidFill>
                  <a:srgbClr val="FF0000"/>
                </a:solidFill>
              </a:rPr>
              <a:t/>
            </a:r>
            <a:br>
              <a:rPr lang="tr-TR" sz="6700" dirty="0">
                <a:solidFill>
                  <a:srgbClr val="FF0000"/>
                </a:solidFill>
              </a:rPr>
            </a:br>
            <a:r>
              <a:rPr lang="tr-TR" sz="6700" dirty="0" smtClean="0">
                <a:solidFill>
                  <a:srgbClr val="FF0000"/>
                </a:solidFill>
              </a:rPr>
              <a:t>BUCA EĞİTİM FAKÜLTESİ</a:t>
            </a:r>
            <a:br>
              <a:rPr lang="tr-TR" sz="6700" dirty="0" smtClean="0">
                <a:solidFill>
                  <a:srgbClr val="FF0000"/>
                </a:solidFill>
              </a:rPr>
            </a:br>
            <a:r>
              <a:rPr lang="tr-TR" sz="6700" dirty="0">
                <a:solidFill>
                  <a:srgbClr val="FF0000"/>
                </a:solidFill>
              </a:rPr>
              <a:t/>
            </a:r>
            <a:br>
              <a:rPr lang="tr-TR" sz="6700" dirty="0">
                <a:solidFill>
                  <a:srgbClr val="FF00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/>
              <a:t>Kadir KESKİN</a:t>
            </a:r>
          </a:p>
          <a:p>
            <a:pPr algn="ctr"/>
            <a:r>
              <a:rPr lang="tr-TR" b="1" dirty="0" smtClean="0"/>
              <a:t>Emekli Öğretmen</a:t>
            </a:r>
          </a:p>
        </p:txBody>
      </p:sp>
    </p:spTree>
    <p:extLst>
      <p:ext uri="{BB962C8B-B14F-4D97-AF65-F5344CB8AC3E}">
        <p14:creationId xmlns:p14="http://schemas.microsoft.com/office/powerpoint/2010/main" val="7758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3149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İlgi </a:t>
            </a:r>
            <a:r>
              <a:rPr lang="tr-TR" smtClean="0"/>
              <a:t>Olmadan Bilgi Olmaz</a:t>
            </a:r>
            <a:endParaRPr lang="tr-TR" dirty="0"/>
          </a:p>
        </p:txBody>
      </p:sp>
      <p:pic>
        <p:nvPicPr>
          <p:cNvPr id="16386" name="Picture 2" descr="D:\EĞİTİM  FAKÜLTESİ\13- ORTAOKU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7468"/>
            <a:ext cx="7607249" cy="57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Asıl Ders, Dersten Sonradır</a:t>
            </a:r>
            <a:endParaRPr lang="tr-TR" dirty="0"/>
          </a:p>
        </p:txBody>
      </p:sp>
      <p:pic>
        <p:nvPicPr>
          <p:cNvPr id="6146" name="Picture 2" descr="D:\ \KÜTAHYA EĞİTİM FAK\YE KONULACAK RESİMLER\LİSELER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9"/>
            <a:ext cx="8929718" cy="5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Önce Sevgi Sonra İlgi  ve  Bilgi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dir\Documents\Soma TAnadolu ticaret meslek lis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643998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D. </a:t>
            </a:r>
            <a:r>
              <a:rPr lang="tr-TR" smtClean="0"/>
              <a:t>Pınar Üniversitesinde Meyve </a:t>
            </a:r>
            <a:r>
              <a:rPr lang="tr-TR" dirty="0" smtClean="0"/>
              <a:t>Veren Bir Fidana  Rastladım (Doç. Dr. Cenk Yoldaş)</a:t>
            </a:r>
            <a:endParaRPr lang="tr-TR" dirty="0"/>
          </a:p>
        </p:txBody>
      </p:sp>
      <p:pic>
        <p:nvPicPr>
          <p:cNvPr id="1026" name="Picture 2" descr="C:\Users\Kadir\Documents\Kütahya dumlupınar üniversit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35163"/>
            <a:ext cx="807249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 hayatımın Doğruları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0BD0D9"/>
              </a:buClr>
            </a:pPr>
            <a:r>
              <a:rPr lang="tr-TR" sz="2800" dirty="0">
                <a:solidFill>
                  <a:srgbClr val="FF0000"/>
                </a:solidFill>
              </a:rPr>
              <a:t>Bira İçen Kız Öğrenci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Hocam Beni Pansiyona  Al.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Güzel Gözlü Kız- Ürkek Bakışlar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Hocam Benim boynumu da  sıkar mısın?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Hocam Büyük Adam Geldi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Dumlupınar Üniversitesinin Mavi Salonu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Maldandı Fatih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Boya Sandığından  Valilik makamına </a:t>
            </a:r>
          </a:p>
          <a:p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Dilek ve Şikayet Kutusunun Kurtardığı  Hayat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srgbClr val="FF0000"/>
                </a:solidFill>
              </a:rPr>
              <a:t>Üçüncü Dünya Harbi</a:t>
            </a:r>
          </a:p>
          <a:p>
            <a:endParaRPr lang="tr-TR" sz="2800" dirty="0" smtClean="0">
              <a:solidFill>
                <a:srgbClr val="FF0000"/>
              </a:solidFill>
            </a:endParaRP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46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 Hayatımın Yanlışları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Çağdaş Velim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Bayrak Merasimine Gelmeyen öğrencim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Hocam Arkadaşlarımın Saçını </a:t>
            </a:r>
            <a:r>
              <a:rPr lang="tr-TR" sz="3600" dirty="0" err="1" smtClean="0">
                <a:solidFill>
                  <a:srgbClr val="FF0000"/>
                </a:solidFill>
              </a:rPr>
              <a:t>Kesmi</a:t>
            </a:r>
            <a:endParaRPr lang="tr-TR" sz="3600" dirty="0" smtClean="0">
              <a:solidFill>
                <a:srgbClr val="FF0000"/>
              </a:solidFill>
            </a:endParaRPr>
          </a:p>
          <a:p>
            <a:r>
              <a:rPr lang="tr-TR" sz="3600" dirty="0" smtClean="0">
                <a:solidFill>
                  <a:srgbClr val="FF0000"/>
                </a:solidFill>
              </a:rPr>
              <a:t>Beni </a:t>
            </a:r>
            <a:r>
              <a:rPr lang="tr-TR" sz="3600" dirty="0" err="1" smtClean="0">
                <a:solidFill>
                  <a:srgbClr val="FF0000"/>
                </a:solidFill>
              </a:rPr>
              <a:t>Mahçup</a:t>
            </a:r>
            <a:r>
              <a:rPr lang="tr-TR" sz="3600" dirty="0" smtClean="0">
                <a:solidFill>
                  <a:srgbClr val="FF0000"/>
                </a:solidFill>
              </a:rPr>
              <a:t> eden  öğrencim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İki Öğretmenin Kavgası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Kopya Çeken İki öğrenci</a:t>
            </a:r>
          </a:p>
          <a:p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9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Gönüllerde  Taht Kuran Öğret.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600" dirty="0" smtClean="0">
                <a:solidFill>
                  <a:srgbClr val="FF0000"/>
                </a:solidFill>
              </a:rPr>
              <a:t>Güler yüzle sınıfa giren- Öğrenciye değer veren-Sınıfa hazırlıklı giren- Bilgi ve birikim yönünden kendini güncelleyen– Başarıyı takdir eden-Susun demeden sınıfı susturan-Öğrencilerin  durumlarına göre  ayrımcılık yapmayan ve öğrenciye söz hakkı tanıyan ve onların fikirlerini dikkatle dinleyenler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0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Öğretmenlerin altı Hatası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600" dirty="0" smtClean="0">
                <a:solidFill>
                  <a:srgbClr val="FF0000"/>
                </a:solidFill>
              </a:rPr>
              <a:t>Öğrencilerin fıtri yeteneğini  keşfedemeyen-Öğrenciyi motive edemeyen-Derse hazırlık girmeyen- Problemli öğrenci ile gıcık yarışına giren- Öğrencilerin notla veya  fiziki güçle  korkulu rüyası haline gelen öğretmen- Sevmese bile bu </a:t>
            </a:r>
            <a:r>
              <a:rPr lang="tr-TR" sz="3600" dirty="0" err="1" smtClean="0">
                <a:solidFill>
                  <a:srgbClr val="FF0000"/>
                </a:solidFill>
              </a:rPr>
              <a:t>şi</a:t>
            </a:r>
            <a:r>
              <a:rPr lang="tr-TR" sz="3600" dirty="0" smtClean="0">
                <a:solidFill>
                  <a:srgbClr val="FF0000"/>
                </a:solidFill>
              </a:rPr>
              <a:t> yapma durumunda olduğunu düşünen, hatta söyleyenler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Emekli arkadaşlarımızın İtirafları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Dersime  hazırlıklı girerdim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Öğrencilerimin maç gevezeliklerine fırsat vermezdim.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Her  hafta   bir kitabın tanıtımını yapar. Onlara kitap kokusunu tattırmaya çalışırdım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Ülkemizin tarihi  ve turistik yerlerini tanıtır, imkan dahilinde  buralara  geziler tertip ederdim.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Hiçbir öğrenciyi  yaramazlığı dolayısıyla dışlamazdım.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Öğrencilerin sosyal durumlarını dikkate alarak  ayrımcılık yapmazdım.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Her öğrenciyi  geleceğin büyük adamı  olarak  görürdüm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8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Öğrencilerin Şikayetleri: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Öğretenimiz </a:t>
            </a:r>
            <a:r>
              <a:rPr lang="tr-TR" sz="2400" dirty="0" err="1" smtClean="0">
                <a:solidFill>
                  <a:srgbClr val="FF0000"/>
                </a:solidFill>
              </a:rPr>
              <a:t>Labratuvar</a:t>
            </a:r>
            <a:r>
              <a:rPr lang="tr-TR" sz="2400" dirty="0" smtClean="0">
                <a:solidFill>
                  <a:srgbClr val="FF0000"/>
                </a:solidFill>
              </a:rPr>
              <a:t>  hazırlığı için neden hep kız  arkadaşlarımızdan yardım istiyor?</a:t>
            </a:r>
          </a:p>
          <a:p>
            <a:pPr marL="0" indent="0" algn="just">
              <a:buNone/>
            </a:pPr>
            <a:r>
              <a:rPr lang="tr-TR" sz="2400" dirty="0" err="1" smtClean="0">
                <a:solidFill>
                  <a:srgbClr val="FF0000"/>
                </a:solidFill>
              </a:rPr>
              <a:t>Edebb</a:t>
            </a:r>
            <a:r>
              <a:rPr lang="tr-TR" sz="2400" dirty="0" smtClean="0">
                <a:solidFill>
                  <a:srgbClr val="FF0000"/>
                </a:solidFill>
              </a:rPr>
              <a:t> öğret.  dönemi ödevi olarak </a:t>
            </a:r>
            <a:r>
              <a:rPr lang="tr-TR" sz="2400" dirty="0" err="1" smtClean="0">
                <a:solidFill>
                  <a:srgbClr val="FF0000"/>
                </a:solidFill>
              </a:rPr>
              <a:t>verdiğ</a:t>
            </a:r>
            <a:r>
              <a:rPr lang="tr-TR" sz="2400" dirty="0" smtClean="0">
                <a:solidFill>
                  <a:srgbClr val="FF0000"/>
                </a:solidFill>
              </a:rPr>
              <a:t> kitabı  acaba kendisi </a:t>
            </a:r>
            <a:r>
              <a:rPr lang="tr-TR" sz="2400" dirty="0" err="1" smtClean="0">
                <a:solidFill>
                  <a:srgbClr val="FF0000"/>
                </a:solidFill>
              </a:rPr>
              <a:t>okudumu</a:t>
            </a:r>
            <a:r>
              <a:rPr lang="tr-TR" sz="2400" dirty="0" smtClean="0">
                <a:solidFill>
                  <a:srgbClr val="FF0000"/>
                </a:solidFill>
              </a:rPr>
              <a:t>? Ben ancak 30 </a:t>
            </a:r>
            <a:r>
              <a:rPr lang="tr-TR" sz="2400" dirty="0" err="1" smtClean="0">
                <a:solidFill>
                  <a:srgbClr val="FF0000"/>
                </a:solidFill>
              </a:rPr>
              <a:t>sahifele</a:t>
            </a:r>
            <a:r>
              <a:rPr lang="tr-TR" sz="2400" dirty="0" smtClean="0">
                <a:solidFill>
                  <a:srgbClr val="FF0000"/>
                </a:solidFill>
              </a:rPr>
              <a:t> kadar </a:t>
            </a:r>
            <a:r>
              <a:rPr lang="tr-TR" sz="2400" dirty="0" err="1" smtClean="0">
                <a:solidFill>
                  <a:srgbClr val="FF0000"/>
                </a:solidFill>
              </a:rPr>
              <a:t>okuyabildm</a:t>
            </a:r>
            <a:r>
              <a:rPr lang="tr-TR" sz="2400" dirty="0" smtClean="0">
                <a:solidFill>
                  <a:srgbClr val="FF0000"/>
                </a:solidFill>
              </a:rPr>
              <a:t> kalanını okumama terbiyem müsaade etmedi. Beden eğitimi  öğret. kaba davranışlarından vazgeçse iyi olur. Kimya öğret.  iki paket sigarayı  bir pakete düşürse- iyi olur. ….. Öğretmenimiz  arkadaşlarımıza velilerin sosyal </a:t>
            </a:r>
            <a:r>
              <a:rPr lang="tr-TR" sz="2400" dirty="0" err="1" smtClean="0">
                <a:solidFill>
                  <a:srgbClr val="FF0000"/>
                </a:solidFill>
              </a:rPr>
              <a:t>davaranışlarına</a:t>
            </a:r>
            <a:r>
              <a:rPr lang="tr-TR" sz="2400" dirty="0" smtClean="0">
                <a:solidFill>
                  <a:srgbClr val="FF0000"/>
                </a:solidFill>
              </a:rPr>
              <a:t>  göre davranmayı bıraksın- Müzik öğret. gezdiği </a:t>
            </a:r>
            <a:r>
              <a:rPr lang="tr-TR" sz="2400" dirty="0" err="1" smtClean="0">
                <a:solidFill>
                  <a:srgbClr val="FF0000"/>
                </a:solidFill>
              </a:rPr>
              <a:t>deikanlı</a:t>
            </a:r>
            <a:r>
              <a:rPr lang="tr-TR" sz="2400" dirty="0" smtClean="0">
                <a:solidFill>
                  <a:srgbClr val="FF0000"/>
                </a:solidFill>
              </a:rPr>
              <a:t> ile artık </a:t>
            </a:r>
            <a:r>
              <a:rPr lang="tr-TR" sz="2400" dirty="0" err="1" smtClean="0">
                <a:solidFill>
                  <a:srgbClr val="FF0000"/>
                </a:solidFill>
              </a:rPr>
              <a:t>evlensin.İnkılap</a:t>
            </a:r>
            <a:r>
              <a:rPr lang="tr-TR" sz="2400" dirty="0" smtClean="0">
                <a:solidFill>
                  <a:srgbClr val="FF0000"/>
                </a:solidFill>
              </a:rPr>
              <a:t> tarihi öğret. kıyafetinde  artık bir </a:t>
            </a:r>
            <a:r>
              <a:rPr lang="tr-TR" sz="2400" dirty="0" err="1" smtClean="0">
                <a:solidFill>
                  <a:srgbClr val="FF0000"/>
                </a:solidFill>
              </a:rPr>
              <a:t>inkıyap</a:t>
            </a:r>
            <a:r>
              <a:rPr lang="tr-TR" sz="2400" dirty="0" smtClean="0">
                <a:solidFill>
                  <a:srgbClr val="FF0000"/>
                </a:solidFill>
              </a:rPr>
              <a:t> yapsın. Coğrafya öğret. yüzündeki gülücüğü eksik etmesin- Din bilgisi öğret. sorduğumuz sorulara kaçamak </a:t>
            </a:r>
            <a:r>
              <a:rPr lang="tr-TR" sz="2400" dirty="0" smtClean="0"/>
              <a:t>cevap vermesin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0963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4000" dirty="0" smtClean="0">
                <a:solidFill>
                  <a:srgbClr val="FF0000"/>
                </a:solidFill>
              </a:rPr>
              <a:t>Herkes hayatı, kendi yanlışlarını  yaşayarak  öğrenir. Ancak,  elbette  bütün yanlışları  yapacak kadar  da  uzun yaşayamayız. O nedenle  başkalarının  yaptığı yanlışlar bizim için iyi bir muallimdir.</a:t>
            </a: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Üç türlü bilgi edinme  yolu vardır.1- Akıl yol</a:t>
            </a:r>
            <a:r>
              <a:rPr lang="tr-TR" dirty="0" smtClean="0">
                <a:solidFill>
                  <a:srgbClr val="FF0000"/>
                </a:solidFill>
              </a:rPr>
              <a:t>uyla  ki erdemli bir yoldur.2- Çalışma yoluyla ki bu yol zor bir yoldur. Ki Edison ampulü bulmak için bini  aşkın deney yapmıştır. 3- Tecrübe yoluyla elde edilen bilgiler de çok zor  kazanılır. Ama kazananların hayatı dolayısıyla çok kolay öğrenilen  bilgilerdir</a:t>
            </a:r>
            <a:r>
              <a:rPr lang="tr-TR" dirty="0" smtClean="0"/>
              <a:t>.  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HAYATTA  TECRÜBENİN ÖNEMİ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21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85828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Eğitimin Üçüncü Boyutu</a:t>
            </a:r>
            <a:endParaRPr lang="tr-TR" dirty="0"/>
          </a:p>
        </p:txBody>
      </p:sp>
      <p:pic>
        <p:nvPicPr>
          <p:cNvPr id="4098" name="Picture 2" descr="D:\ \KÜTAHYA EĞİTİM FAK\YE KONULACAK RESİMLER\ÇOCUKLARININ EĞİTİMİ İÇİN LOKMASINI PAYLAŞAN ANNE BABAL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935"/>
            <a:ext cx="9144000" cy="48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4127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Kötü Çocuk yoktur,</a:t>
            </a:r>
            <a:br>
              <a:rPr lang="tr-TR" sz="3600" dirty="0" smtClean="0"/>
            </a:br>
            <a:r>
              <a:rPr lang="tr-TR" sz="3600" dirty="0" smtClean="0"/>
              <a:t>Yanlış Yapan Anne-Baba ve Eğitim vardır.(H.K.burada) </a:t>
            </a:r>
            <a:endParaRPr lang="tr-TR" sz="3600" dirty="0"/>
          </a:p>
        </p:txBody>
      </p:sp>
      <p:pic>
        <p:nvPicPr>
          <p:cNvPr id="6146" name="Picture 2" descr="D:\EĞİTİM  FAKÜLTESİ\6- İZMİR  ÇOCUK VE GENÇLİK KAPALI CEZAEV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9001156" cy="5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ANKARA ÇOCUK VE GENÇLİK CEZA EVİ </a:t>
            </a:r>
            <a:endParaRPr lang="tr-TR" dirty="0"/>
          </a:p>
        </p:txBody>
      </p:sp>
      <p:pic>
        <p:nvPicPr>
          <p:cNvPr id="2050" name="Picture 2" descr="F:\ANKARA CEZAEVİ\ankara kadınlar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8242"/>
            <a:ext cx="7776864" cy="51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28604"/>
            <a:ext cx="8858280" cy="64293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ANKARA KADINLAR CEZA EVİ (B.A. BURADA)</a:t>
            </a:r>
            <a:endParaRPr lang="tr-TR" dirty="0"/>
          </a:p>
        </p:txBody>
      </p:sp>
      <p:pic>
        <p:nvPicPr>
          <p:cNvPr id="1026" name="Picture 2" descr="F:\ANKARA CEZAEVİ\ankara kadınla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44000" cy="69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2961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Kötü çocuk yoktur, </a:t>
            </a:r>
            <a:br>
              <a:rPr lang="tr-TR" dirty="0" smtClean="0"/>
            </a:br>
            <a:r>
              <a:rPr lang="tr-TR" dirty="0" smtClean="0"/>
              <a:t>Kötü çevre vardır.</a:t>
            </a:r>
            <a:endParaRPr lang="tr-TR" dirty="0"/>
          </a:p>
        </p:txBody>
      </p:sp>
      <p:pic>
        <p:nvPicPr>
          <p:cNvPr id="4" name="Resim 3" descr="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Kötü çocuk yoktur, </a:t>
            </a:r>
            <a:br>
              <a:rPr lang="tr-TR" dirty="0" smtClean="0"/>
            </a:br>
            <a:r>
              <a:rPr lang="tr-TR" dirty="0" smtClean="0"/>
              <a:t>Eksik eğitim vardır.</a:t>
            </a:r>
            <a:endParaRPr lang="tr-TR" dirty="0"/>
          </a:p>
        </p:txBody>
      </p:sp>
      <p:pic>
        <p:nvPicPr>
          <p:cNvPr id="4" name="Resim 3" descr="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94164"/>
            <a:ext cx="784887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5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45719"/>
          </a:xfrm>
        </p:spPr>
        <p:txBody>
          <a:bodyPr>
            <a:noAutofit/>
          </a:bodyPr>
          <a:lstStyle/>
          <a:p>
            <a:r>
              <a:rPr lang="tr-TR" sz="4000" dirty="0" smtClean="0"/>
              <a:t>Adana’nın Varlıklı Bir  Ailenin  Çocuğu Uyuşturucudan Adana Cezaevinde </a:t>
            </a:r>
            <a:endParaRPr lang="tr-TR" sz="4000" dirty="0"/>
          </a:p>
        </p:txBody>
      </p:sp>
      <p:pic>
        <p:nvPicPr>
          <p:cNvPr id="4" name="Picture 2" descr="C:\Users\Kadir\Desktop\ad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14393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16632"/>
            <a:ext cx="8769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Kimliklerin Sentezi Öğretmendir</a:t>
            </a:r>
            <a:br>
              <a:rPr lang="tr-TR" dirty="0" smtClean="0"/>
            </a:br>
            <a:r>
              <a:rPr lang="tr-TR" dirty="0" err="1" smtClean="0"/>
              <a:t>Cemevi</a:t>
            </a:r>
            <a:endParaRPr lang="tr-TR" dirty="0"/>
          </a:p>
        </p:txBody>
      </p:sp>
      <p:pic>
        <p:nvPicPr>
          <p:cNvPr id="10242" name="Picture 2" descr="D:\EĞİTİM  FAKÜLTESİ\12- MANİSA ALTINÇUKURU  CEM EV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7091"/>
            <a:ext cx="7416824" cy="55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261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CEM EVİ  DE BİZİM</a:t>
            </a:r>
            <a:endParaRPr lang="tr-TR" dirty="0"/>
          </a:p>
        </p:txBody>
      </p:sp>
      <p:pic>
        <p:nvPicPr>
          <p:cNvPr id="11266" name="Picture 2" descr="D:\EĞİTİM  FAKÜLTESİ\13- MANİSA ALTINÇUKURU CEM EV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9"/>
            <a:ext cx="8486114" cy="55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Muradiye Camii</a:t>
            </a:r>
            <a:endParaRPr lang="tr-TR" dirty="0"/>
          </a:p>
        </p:txBody>
      </p:sp>
      <p:pic>
        <p:nvPicPr>
          <p:cNvPr id="12290" name="Picture 2" descr="D:\EĞİTİM  FAKÜLTESİ\11- MURADİYE CAMİ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24570"/>
            <a:ext cx="8511371" cy="56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dirty="0" smtClean="0"/>
              <a:t>öğretmen  olarak konumumuz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3000" dirty="0" smtClean="0">
                <a:solidFill>
                  <a:srgbClr val="FF0000"/>
                </a:solidFill>
              </a:rPr>
              <a:t>Alkol, uyuşturucu, sigara  içip te  hasta olan  insanlar Doktora geldiklerinde, Doktorlar nasıl  « Sen alkol- sigara- ve uyuşturucu kullanmışsın ben seni tedavi etmem deme haklarına sahip değillerse, öğretmen olarak bizler de  yaramazlık </a:t>
            </a:r>
            <a:r>
              <a:rPr lang="tr-TR" sz="3000" dirty="0">
                <a:solidFill>
                  <a:srgbClr val="FF0000"/>
                </a:solidFill>
              </a:rPr>
              <a:t> </a:t>
            </a:r>
            <a:r>
              <a:rPr lang="tr-TR" sz="3000" dirty="0" smtClean="0">
                <a:solidFill>
                  <a:srgbClr val="FF0000"/>
                </a:solidFill>
              </a:rPr>
              <a:t>ve haylazlık yapan öğrencilere de  » Sen adam olmazsın seninle uğraşacak vaktim yok» deme  gibi bir lükse sahip değiliz. Çünkü  devletimiz  </a:t>
            </a:r>
            <a:r>
              <a:rPr lang="tr-TR" sz="3000" dirty="0" err="1" smtClean="0">
                <a:solidFill>
                  <a:srgbClr val="FF0000"/>
                </a:solidFill>
              </a:rPr>
              <a:t>tirilyonları</a:t>
            </a:r>
            <a:r>
              <a:rPr lang="tr-TR" sz="3000" dirty="0" smtClean="0">
                <a:solidFill>
                  <a:srgbClr val="FF0000"/>
                </a:solidFill>
              </a:rPr>
              <a:t> harcayarak  iyi insan iyi yurttaş yetiştirme görevini de  bize emanet etmiştir. Onun için hiçbir öğrenciyi harcama lüksüne sahip değiliz . Eğitime en açık yaratık  İNSANDIR</a:t>
            </a:r>
            <a:r>
              <a:rPr lang="tr-TR" sz="2400" dirty="0" smtClean="0">
                <a:solidFill>
                  <a:srgbClr val="FF0000"/>
                </a:solidFill>
              </a:rPr>
              <a:t>. </a:t>
            </a:r>
            <a:endParaRPr lang="tr-TR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4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Tarihimizle Varız</a:t>
            </a:r>
            <a:br>
              <a:rPr lang="tr-TR" dirty="0" smtClean="0"/>
            </a:br>
            <a:r>
              <a:rPr lang="tr-TR" dirty="0" smtClean="0"/>
              <a:t>Manisa Darüşşifa da Göz Ameliyatı</a:t>
            </a:r>
            <a:endParaRPr lang="tr-TR" dirty="0"/>
          </a:p>
        </p:txBody>
      </p:sp>
      <p:pic>
        <p:nvPicPr>
          <p:cNvPr id="14338" name="Picture 2" descr="D:\EĞİTİM  FAKÜLTESİ\15- DAR-ÜŞ Şİ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7853"/>
            <a:ext cx="7199204" cy="53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3573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Eğitimde Mekan Yoktur</a:t>
            </a:r>
            <a:endParaRPr lang="tr-TR" dirty="0"/>
          </a:p>
        </p:txBody>
      </p:sp>
      <p:pic>
        <p:nvPicPr>
          <p:cNvPr id="5122" name="Picture 2" descr="D:\ \KÜTAHYA EĞİTİM FAK\YE KONULACAK RESİMLER\GEZİLER YAPILMASINI  TAVSİYE DECEĞİ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Manisa </a:t>
            </a:r>
            <a:r>
              <a:rPr lang="tr-TR" dirty="0" err="1" smtClean="0"/>
              <a:t>Mevlevihanesi</a:t>
            </a:r>
            <a:endParaRPr lang="tr-TR" dirty="0"/>
          </a:p>
        </p:txBody>
      </p:sp>
      <p:pic>
        <p:nvPicPr>
          <p:cNvPr id="15362" name="Picture 2" descr="D:\EĞİTİM  FAKÜLTESİ\15 MEVLİHANE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7"/>
            <a:ext cx="7295215" cy="54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HAYATIN REÇETESİ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Hasta: “Doktor! Ben seni tanımıyorum, verdiğin reçeteyi de kullanmıyorum “ derse, hastalığı artar ve ölür.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Yaratanını ve yaratanının yapma dediklerini yapanlar da bu dünyada iki şey kaybeder? Nedir bunlar?....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PARA  ve İTİBAR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0" y="-142900"/>
            <a:ext cx="8686800" cy="70009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SONUÇ: Örnek  Bir ders)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Konu:</a:t>
            </a:r>
          </a:p>
          <a:p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7200" b="1" dirty="0" smtClean="0">
                <a:solidFill>
                  <a:srgbClr val="FF0000"/>
                </a:solidFill>
              </a:rPr>
              <a:t>Doğru ve Yanlışı Kim Söyler, ve Kimlerden  Öğreniriz?</a:t>
            </a:r>
          </a:p>
          <a:p>
            <a:endParaRPr lang="tr-TR" sz="7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İNSANI  EN İYİ KİM TANIR?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031" y="1847088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tr-TR" sz="3600" dirty="0" smtClean="0"/>
              <a:t>Öğretmenin sınıfa girdiğinde  ilk okuyacağı yazı:</a:t>
            </a:r>
          </a:p>
          <a:p>
            <a:pPr marL="0" indent="0">
              <a:buNone/>
            </a:pPr>
            <a:r>
              <a:rPr lang="tr-TR" sz="5400" dirty="0" smtClean="0">
                <a:solidFill>
                  <a:srgbClr val="FF0000"/>
                </a:solidFill>
              </a:rPr>
              <a:t>«ÖĞRETMENİM BENİ İYİ  TANI! </a:t>
            </a:r>
            <a:r>
              <a:rPr lang="tr-TR" sz="5400" dirty="0">
                <a:solidFill>
                  <a:srgbClr val="FF0000"/>
                </a:solidFill>
              </a:rPr>
              <a:t> </a:t>
            </a:r>
            <a:r>
              <a:rPr lang="tr-TR" sz="5400" dirty="0" smtClean="0">
                <a:solidFill>
                  <a:srgbClr val="FF0000"/>
                </a:solidFill>
              </a:rPr>
              <a:t>BEN GELECEĞİN ÖNEMLİ  BİR İNSANIYIM.»</a:t>
            </a:r>
          </a:p>
          <a:p>
            <a:pPr marL="0" indent="0">
              <a:buNone/>
            </a:pPr>
            <a:r>
              <a:rPr lang="tr-TR" sz="3500" dirty="0" smtClean="0">
                <a:solidFill>
                  <a:srgbClr val="FF0000"/>
                </a:solidFill>
              </a:rPr>
              <a:t>(İmam-ı Gazali)</a:t>
            </a:r>
            <a:endParaRPr lang="tr-TR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7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3573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Bir Öğretmenler Günü Hediyesi</a:t>
            </a:r>
            <a:endParaRPr lang="tr-TR" dirty="0"/>
          </a:p>
        </p:txBody>
      </p:sp>
      <p:pic>
        <p:nvPicPr>
          <p:cNvPr id="2050" name="Picture 2" descr="D:\EĞİTİM  FAKÜLTESİ\2- MANİSA ÖZEL HEDEF KOLEJİ SINIF TAHTA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77699"/>
            <a:ext cx="8715436" cy="49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42875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Meslek Hayatımın  En Büyük Ödülü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dir\Documents\AFİŞ TAKDİR  VE TEŞEKKÜR\DSC05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ĞİTİM  FAKÜLTESİ\4- MANİSA ÖZEL HEDEF KOLEJ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" y="10822"/>
            <a:ext cx="9129572" cy="68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627784" y="33265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</a:rPr>
              <a:t>GÖNÜL BAĞI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57166"/>
            <a:ext cx="8507288" cy="12625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 Bir Beyaz Kağıt </a:t>
            </a:r>
            <a:br>
              <a:rPr lang="tr-TR" dirty="0" smtClean="0"/>
            </a:br>
            <a:r>
              <a:rPr lang="tr-TR" dirty="0" smtClean="0"/>
              <a:t>Sizin Yazdıklarınızla Şekillenecek</a:t>
            </a:r>
            <a:endParaRPr lang="tr-TR" dirty="0"/>
          </a:p>
        </p:txBody>
      </p:sp>
      <p:pic>
        <p:nvPicPr>
          <p:cNvPr id="1026" name="Picture 2" descr="D:\ \KÜTAHYA EĞİTİM FAK\YE KONULACAK RESİMLER\SANKİ  ANA KUŞUNUN GETİRECİĞİ  LOKMAYI BEKLEYEN YAVRU KUŞ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1"/>
            <a:ext cx="8429684" cy="5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Yuvada Mama, Sınıfta Bilgi Bekleyen Yavrulara İster Bal Şerbeti İster Baldıran Zehri verin</a:t>
            </a:r>
            <a:endParaRPr lang="tr-TR" dirty="0"/>
          </a:p>
        </p:txBody>
      </p:sp>
      <p:pic>
        <p:nvPicPr>
          <p:cNvPr id="2050" name="Picture 2" descr="D:\ \KÜTAHYA EĞİTİM FAK\YE KONULACAK RESİMLER\İSTER  ZEHİR , İSTER BAL  ŞERBETİ 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8358246" cy="467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699</Words>
  <Application>Microsoft Office PowerPoint</Application>
  <PresentationFormat>Ekran Gösterisi (4:3)</PresentationFormat>
  <Paragraphs>78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Calibri</vt:lpstr>
      <vt:lpstr>Constantia</vt:lpstr>
      <vt:lpstr>Wingdings 2</vt:lpstr>
      <vt:lpstr>Akış</vt:lpstr>
      <vt:lpstr>LÜZUMLU ÖĞRETMEN OLMAK  İSTEYENLER İÇİN  BUCA EĞİTİM FAKÜLTESİ  </vt:lpstr>
      <vt:lpstr>HAYATTA  TECRÜBENİN ÖNEMİ</vt:lpstr>
      <vt:lpstr> öğretmen  olarak konumumuz</vt:lpstr>
      <vt:lpstr>İNSANI  EN İYİ KİM TANIR?</vt:lpstr>
      <vt:lpstr>Bir Öğretmenler Günü Hediyesi</vt:lpstr>
      <vt:lpstr>Meslek Hayatımın  En Büyük Ödülü</vt:lpstr>
      <vt:lpstr>PowerPoint Sunusu</vt:lpstr>
      <vt:lpstr>O Bir Beyaz Kağıt  Sizin Yazdıklarınızla Şekillenecek</vt:lpstr>
      <vt:lpstr>Yuvada Mama, Sınıfta Bilgi Bekleyen Yavrulara İster Bal Şerbeti İster Baldıran Zehri verin</vt:lpstr>
      <vt:lpstr>İlgi Olmadan Bilgi Olmaz</vt:lpstr>
      <vt:lpstr>Asıl Ders, Dersten Sonradır</vt:lpstr>
      <vt:lpstr>Önce Sevgi Sonra İlgi  ve  Bilgi</vt:lpstr>
      <vt:lpstr>  D. Pınar Üniversitesinde Meyve Veren Bir Fidana  Rastladım (Doç. Dr. Cenk Yoldaş)</vt:lpstr>
      <vt:lpstr>Meslek hayatımın Doğruları </vt:lpstr>
      <vt:lpstr>Meslek Hayatımın Yanlışları </vt:lpstr>
      <vt:lpstr>Gönüllerde  Taht Kuran Öğret.</vt:lpstr>
      <vt:lpstr>Öğretmenlerin altı Hatası</vt:lpstr>
      <vt:lpstr>Emekli arkadaşlarımızın İtirafları</vt:lpstr>
      <vt:lpstr>Öğrencilerin Şikayetleri:</vt:lpstr>
      <vt:lpstr>Eğitimin Üçüncü Boyutu</vt:lpstr>
      <vt:lpstr>Kötü Çocuk yoktur, Yanlış Yapan Anne-Baba ve Eğitim vardır.(H.K.burada) </vt:lpstr>
      <vt:lpstr>PowerPoint Sunusu</vt:lpstr>
      <vt:lpstr>PowerPoint Sunusu</vt:lpstr>
      <vt:lpstr>Kötü çocuk yoktur,  Kötü çevre vardır.</vt:lpstr>
      <vt:lpstr>Kötü çocuk yoktur,  Eksik eğitim vardır.</vt:lpstr>
      <vt:lpstr>Adana’nın Varlıklı Bir  Ailenin  Çocuğu Uyuşturucudan Adana Cezaevinde </vt:lpstr>
      <vt:lpstr>Kimliklerin Sentezi Öğretmendir Cemevi</vt:lpstr>
      <vt:lpstr>CEM EVİ  DE BİZİM</vt:lpstr>
      <vt:lpstr>Muradiye Camii</vt:lpstr>
      <vt:lpstr>Tarihimizle Varız Manisa Darüşşifa da Göz Ameliyatı</vt:lpstr>
      <vt:lpstr>Eğitimde Mekan Yoktur</vt:lpstr>
      <vt:lpstr>Manisa Mevlevihanesi</vt:lpstr>
      <vt:lpstr>HAYATIN REÇETESİ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Bilisim_ogr_</dc:creator>
  <cp:lastModifiedBy>Microsoft hesabı</cp:lastModifiedBy>
  <cp:revision>104</cp:revision>
  <dcterms:created xsi:type="dcterms:W3CDTF">2015-10-22T08:33:24Z</dcterms:created>
  <dcterms:modified xsi:type="dcterms:W3CDTF">2024-11-30T17:40:45Z</dcterms:modified>
</cp:coreProperties>
</file>